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43" r:id="rId5"/>
  </p:sldMasterIdLst>
  <p:notesMasterIdLst>
    <p:notesMasterId r:id="rId33"/>
  </p:notesMasterIdLst>
  <p:handoutMasterIdLst>
    <p:handoutMasterId r:id="rId34"/>
  </p:handoutMasterIdLst>
  <p:sldIdLst>
    <p:sldId id="1228" r:id="rId6"/>
    <p:sldId id="1393" r:id="rId7"/>
    <p:sldId id="1409" r:id="rId8"/>
    <p:sldId id="1410" r:id="rId9"/>
    <p:sldId id="1411" r:id="rId10"/>
    <p:sldId id="1412" r:id="rId11"/>
    <p:sldId id="1413" r:id="rId12"/>
    <p:sldId id="1414" r:id="rId13"/>
    <p:sldId id="1415" r:id="rId14"/>
    <p:sldId id="1416" r:id="rId15"/>
    <p:sldId id="1417" r:id="rId16"/>
    <p:sldId id="1418" r:id="rId17"/>
    <p:sldId id="1431" r:id="rId18"/>
    <p:sldId id="1432" r:id="rId19"/>
    <p:sldId id="1429" r:id="rId20"/>
    <p:sldId id="1419" r:id="rId21"/>
    <p:sldId id="1430" r:id="rId22"/>
    <p:sldId id="1433" r:id="rId23"/>
    <p:sldId id="1434" r:id="rId24"/>
    <p:sldId id="1421" r:id="rId25"/>
    <p:sldId id="1422" r:id="rId26"/>
    <p:sldId id="1423" r:id="rId27"/>
    <p:sldId id="1424" r:id="rId28"/>
    <p:sldId id="1425" r:id="rId29"/>
    <p:sldId id="1426" r:id="rId30"/>
    <p:sldId id="1428" r:id="rId31"/>
    <p:sldId id="1427"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search- White Template 16x9" id="{6DD5C800-9A2C-4823-B056-4AFFC9A97500}">
          <p14:sldIdLst>
            <p14:sldId id="1228"/>
            <p14:sldId id="1393"/>
            <p14:sldId id="1409"/>
            <p14:sldId id="1410"/>
            <p14:sldId id="1411"/>
            <p14:sldId id="1412"/>
            <p14:sldId id="1413"/>
            <p14:sldId id="1414"/>
            <p14:sldId id="1415"/>
            <p14:sldId id="1416"/>
            <p14:sldId id="1417"/>
            <p14:sldId id="1418"/>
            <p14:sldId id="1431"/>
            <p14:sldId id="1432"/>
            <p14:sldId id="1429"/>
            <p14:sldId id="1419"/>
            <p14:sldId id="1430"/>
            <p14:sldId id="1433"/>
            <p14:sldId id="1434"/>
            <p14:sldId id="1421"/>
            <p14:sldId id="1422"/>
            <p14:sldId id="1423"/>
            <p14:sldId id="1424"/>
            <p14:sldId id="1425"/>
            <p14:sldId id="1426"/>
            <p14:sldId id="1428"/>
            <p14:sldId id="142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6CB2"/>
    <a:srgbClr val="316DB3"/>
    <a:srgbClr val="185BAA"/>
    <a:srgbClr val="1C3E82"/>
    <a:srgbClr val="FDFDFD"/>
    <a:srgbClr val="006EB9"/>
    <a:srgbClr val="125AAA"/>
    <a:srgbClr val="1458A8"/>
    <a:srgbClr val="00188F"/>
    <a:srgbClr val="014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0" autoAdjust="0"/>
    <p:restoredTop sz="95232" autoAdjust="0"/>
  </p:normalViewPr>
  <p:slideViewPr>
    <p:cSldViewPr snapToGrid="0">
      <p:cViewPr varScale="1">
        <p:scale>
          <a:sx n="78" d="100"/>
          <a:sy n="78" d="100"/>
        </p:scale>
        <p:origin x="96" y="13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28722"/>
    </p:cViewPr>
  </p:sorterViewPr>
  <p:notesViewPr>
    <p:cSldViewPr snapToGrid="0" showGuides="1">
      <p:cViewPr varScale="1">
        <p:scale>
          <a:sx n="80" d="100"/>
          <a:sy n="80" d="100"/>
        </p:scale>
        <p:origin x="3198"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Research 2013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6/23/2017 10:28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Research 2013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6/23/2017 10:28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6/23/2017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332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6262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89521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4944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44048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661348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929813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31236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8</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4688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3237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10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6/23/2017 10:28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93690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15" name="Picture 14"/>
          <p:cNvPicPr>
            <a:picLocks noChangeAspect="1"/>
          </p:cNvPicPr>
          <p:nvPr userDrawn="1"/>
        </p:nvPicPr>
        <p:blipFill>
          <a:blip r:embed="rId3"/>
          <a:stretch>
            <a:fillRect/>
          </a:stretch>
        </p:blipFill>
        <p:spPr>
          <a:xfrm>
            <a:off x="495300" y="2488813"/>
            <a:ext cx="5580001" cy="551250"/>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32282617"/>
      </p:ext>
    </p:extLst>
  </p:cSld>
  <p:clrMapOvr>
    <a:masterClrMapping/>
  </p:clrMapOvr>
  <p:transition>
    <p:fade/>
  </p:transition>
  <p:extLst mod="1">
    <p:ext uri="{DCECCB84-F9BA-43D5-87BE-67443E8EF086}">
      <p15:sldGuideLst xmlns:p15="http://schemas.microsoft.com/office/powerpoint/2012/main">
        <p15:guide id="1" orient="horz" pos="302" userDrawn="1">
          <p15:clr>
            <a:srgbClr val="C35EA4"/>
          </p15:clr>
        </p15:guide>
        <p15:guide id="2" pos="288" userDrawn="1">
          <p15:clr>
            <a:srgbClr val="C35EA4"/>
          </p15:clr>
        </p15:guide>
        <p15:guide id="3" pos="7546"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16"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a:stretch>
            <a:fillRect/>
          </a:stretch>
        </p:blipFill>
        <p:spPr>
          <a:xfrm>
            <a:off x="-477273" y="0"/>
            <a:ext cx="6573273" cy="8093442"/>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3796735475"/>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27300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2-color Non-bulleted_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2338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2407" b="31351"/>
          <a:stretch/>
        </p:blipFill>
        <p:spPr>
          <a:xfrm>
            <a:off x="-1" y="0"/>
            <a:ext cx="12436475" cy="6994526"/>
          </a:xfrm>
          <a:prstGeom prst="rect">
            <a:avLst/>
          </a:prstGeom>
          <a:noFill/>
          <a:ln>
            <a:noFill/>
          </a:ln>
        </p:spPr>
      </p:pic>
      <p:pic>
        <p:nvPicPr>
          <p:cNvPr id="3" name="Picture 2"/>
          <p:cNvPicPr>
            <a:picLocks noChangeAspect="1"/>
          </p:cNvPicPr>
          <p:nvPr userDrawn="1"/>
        </p:nvPicPr>
        <p:blipFill>
          <a:blip r:embed="rId3"/>
          <a:stretch>
            <a:fillRect/>
          </a:stretch>
        </p:blipFill>
        <p:spPr>
          <a:xfrm>
            <a:off x="495300" y="2488813"/>
            <a:ext cx="5580001" cy="551250"/>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10333038" y="6163073"/>
            <a:ext cx="1643341" cy="352027"/>
          </a:xfrm>
          <a:prstGeom prst="rect">
            <a:avLst/>
          </a:prstGeom>
        </p:spPr>
      </p:pic>
    </p:spTree>
    <p:extLst>
      <p:ext uri="{BB962C8B-B14F-4D97-AF65-F5344CB8AC3E}">
        <p14:creationId xmlns:p14="http://schemas.microsoft.com/office/powerpoint/2010/main" val="34229799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3" name="Text Placeholder 4"/>
          <p:cNvSpPr>
            <a:spLocks noGrp="1"/>
          </p:cNvSpPr>
          <p:nvPr userDrawn="1">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74638" y="294094"/>
            <a:ext cx="1834337" cy="1834337"/>
          </a:xfrm>
          <a:prstGeom prst="rect">
            <a:avLst/>
          </a:prstGeom>
        </p:spPr>
      </p:pic>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332336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
        <p:nvSpPr>
          <p:cNvPr id="8" name="Freeform 5"/>
          <p:cNvSpPr>
            <a:spLocks noEditPoints="1"/>
          </p:cNvSpPr>
          <p:nvPr userDrawn="1"/>
        </p:nvSpPr>
        <p:spPr bwMode="auto">
          <a:xfrm>
            <a:off x="4846638" y="2622117"/>
            <a:ext cx="6626093" cy="650876"/>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t="15586" b="11462"/>
          <a:stretch>
            <a:fillRect/>
          </a:stretch>
        </p:blipFill>
        <p:spPr>
          <a:xfrm>
            <a:off x="-477273" y="1"/>
            <a:ext cx="6573273" cy="6994525"/>
          </a:xfrm>
          <a:custGeom>
            <a:avLst/>
            <a:gdLst>
              <a:gd name="connsiteX0" fmla="*/ 477273 w 6573273"/>
              <a:gd name="connsiteY0" fmla="*/ 0 h 6994525"/>
              <a:gd name="connsiteX1" fmla="*/ 6573273 w 6573273"/>
              <a:gd name="connsiteY1" fmla="*/ 0 h 6994525"/>
              <a:gd name="connsiteX2" fmla="*/ 6573273 w 6573273"/>
              <a:gd name="connsiteY2" fmla="*/ 6994525 h 6994525"/>
              <a:gd name="connsiteX3" fmla="*/ 0 w 6573273"/>
              <a:gd name="connsiteY3" fmla="*/ 6994525 h 6994525"/>
              <a:gd name="connsiteX4" fmla="*/ 0 w 6573273"/>
              <a:gd name="connsiteY4" fmla="*/ 4667250 h 6994525"/>
              <a:gd name="connsiteX5" fmla="*/ 477273 w 6573273"/>
              <a:gd name="connsiteY5" fmla="*/ 4667250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3273" h="6994525">
                <a:moveTo>
                  <a:pt x="477273" y="0"/>
                </a:moveTo>
                <a:lnTo>
                  <a:pt x="6573273" y="0"/>
                </a:lnTo>
                <a:lnTo>
                  <a:pt x="6573273" y="6994525"/>
                </a:lnTo>
                <a:lnTo>
                  <a:pt x="0" y="6994525"/>
                </a:lnTo>
                <a:lnTo>
                  <a:pt x="0" y="4667250"/>
                </a:lnTo>
                <a:lnTo>
                  <a:pt x="477273" y="4667250"/>
                </a:lnTo>
                <a:close/>
              </a:path>
            </a:pathLst>
          </a:custGeom>
          <a:noFill/>
          <a:ln>
            <a:noFill/>
          </a:ln>
        </p:spPr>
      </p:pic>
    </p:spTree>
    <p:extLst>
      <p:ext uri="{BB962C8B-B14F-4D97-AF65-F5344CB8AC3E}">
        <p14:creationId xmlns:p14="http://schemas.microsoft.com/office/powerpoint/2010/main" val="39778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18" name="Freeform 17"/>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rot="3585093" flipH="1">
            <a:off x="6180128" y="3160906"/>
            <a:ext cx="4850350" cy="7328513"/>
          </a:xfrm>
          <a:custGeom>
            <a:avLst/>
            <a:gdLst>
              <a:gd name="connsiteX0" fmla="*/ 775042 w 4850350"/>
              <a:gd name="connsiteY0" fmla="*/ 7328513 h 7328513"/>
              <a:gd name="connsiteX1" fmla="*/ 0 w 4850350"/>
              <a:gd name="connsiteY1" fmla="*/ 5999444 h 7328513"/>
              <a:gd name="connsiteX2" fmla="*/ 0 w 4850350"/>
              <a:gd name="connsiteY2" fmla="*/ 7328513 h 7328513"/>
              <a:gd name="connsiteX3" fmla="*/ 4850350 w 4850350"/>
              <a:gd name="connsiteY3" fmla="*/ 0 h 7328513"/>
              <a:gd name="connsiteX4" fmla="*/ 92321 w 4850350"/>
              <a:gd name="connsiteY4" fmla="*/ 0 h 7328513"/>
              <a:gd name="connsiteX5" fmla="*/ 4365918 w 4850350"/>
              <a:gd name="connsiteY5" fmla="*/ 7328513 h 7328513"/>
              <a:gd name="connsiteX6" fmla="*/ 4850350 w 4850350"/>
              <a:gd name="connsiteY6" fmla="*/ 7328513 h 73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0350" h="7328513">
                <a:moveTo>
                  <a:pt x="775042" y="7328513"/>
                </a:moveTo>
                <a:lnTo>
                  <a:pt x="0" y="5999444"/>
                </a:lnTo>
                <a:lnTo>
                  <a:pt x="0" y="7328513"/>
                </a:lnTo>
                <a:close/>
                <a:moveTo>
                  <a:pt x="4850350" y="0"/>
                </a:moveTo>
                <a:lnTo>
                  <a:pt x="92321" y="0"/>
                </a:lnTo>
                <a:lnTo>
                  <a:pt x="4365918" y="7328513"/>
                </a:lnTo>
                <a:lnTo>
                  <a:pt x="4850350" y="7328513"/>
                </a:lnTo>
                <a:close/>
              </a:path>
            </a:pathLst>
          </a:custGeom>
        </p:spPr>
      </p:pic>
      <p:sp>
        <p:nvSpPr>
          <p:cNvPr id="12" name="Rectangle 11"/>
          <p:cNvSpPr/>
          <p:nvPr userDrawn="1"/>
        </p:nvSpPr>
        <p:spPr bwMode="auto">
          <a:xfrm>
            <a:off x="274638" y="2124081"/>
            <a:ext cx="73152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13" name="Text Placeholder 4"/>
          <p:cNvSpPr>
            <a:spLocks noGrp="1"/>
          </p:cNvSpPr>
          <p:nvPr>
            <p:ph type="body" sz="quarter" idx="12" hasCustomPrompt="1"/>
          </p:nvPr>
        </p:nvSpPr>
        <p:spPr bwMode="white">
          <a:xfrm>
            <a:off x="274638" y="3954457"/>
            <a:ext cx="73152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4" name="Title 1"/>
          <p:cNvSpPr>
            <a:spLocks noGrp="1"/>
          </p:cNvSpPr>
          <p:nvPr>
            <p:ph type="title" hasCustomPrompt="1"/>
          </p:nvPr>
        </p:nvSpPr>
        <p:spPr bwMode="white">
          <a:xfrm>
            <a:off x="274638" y="2125677"/>
            <a:ext cx="73152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15" name="Picture 14"/>
          <p:cNvPicPr>
            <a:picLocks noChangeAspect="1"/>
          </p:cNvPicPr>
          <p:nvPr userDrawn="1"/>
        </p:nvPicPr>
        <p:blipFill>
          <a:blip r:embed="rId4"/>
          <a:stretch>
            <a:fillRect/>
          </a:stretch>
        </p:blipFill>
        <p:spPr>
          <a:xfrm>
            <a:off x="274638" y="294094"/>
            <a:ext cx="1834337" cy="1834337"/>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6301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rcRect b="37788"/>
          <a:stretch>
            <a:fillRect/>
          </a:stretch>
        </p:blipFill>
        <p:spPr>
          <a:xfrm rot="9927899" flipH="1" flipV="1">
            <a:off x="6515047" y="4066404"/>
            <a:ext cx="3815534" cy="3462323"/>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9" name="Freeform 18"/>
          <p:cNvSpPr/>
          <p:nvPr userDrawn="1"/>
        </p:nvSpPr>
        <p:spPr bwMode="auto">
          <a:xfrm rot="17875525">
            <a:off x="5519284" y="-347037"/>
            <a:ext cx="36576" cy="1244657"/>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rcRect b="1344"/>
          <a:stretch>
            <a:fillRect/>
          </a:stretch>
        </p:blipFill>
        <p:spPr>
          <a:xfrm rot="20396706" flipH="1" flipV="1">
            <a:off x="2081368" y="-1125216"/>
            <a:ext cx="5313572" cy="7063492"/>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1" name="Rectangle 20"/>
          <p:cNvSpPr/>
          <p:nvPr userDrawn="1"/>
        </p:nvSpPr>
        <p:spPr bwMode="auto">
          <a:xfrm>
            <a:off x="274638" y="2124081"/>
            <a:ext cx="8229600" cy="365918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bg1"/>
                  </a:gs>
                  <a:gs pos="100000">
                    <a:schemeClr val="bg1"/>
                  </a:gs>
                </a:gsLst>
                <a:lin ang="5400000" scaled="0"/>
              </a:gradFill>
            </a:endParaRPr>
          </a:p>
        </p:txBody>
      </p:sp>
      <p:sp>
        <p:nvSpPr>
          <p:cNvPr id="22" name="Text Placeholder 4"/>
          <p:cNvSpPr>
            <a:spLocks noGrp="1"/>
          </p:cNvSpPr>
          <p:nvPr>
            <p:ph type="body" sz="quarter" idx="12" hasCustomPrompt="1"/>
          </p:nvPr>
        </p:nvSpPr>
        <p:spPr bwMode="white">
          <a:xfrm>
            <a:off x="274638" y="3954457"/>
            <a:ext cx="8229600" cy="1830388"/>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3" name="Title 1"/>
          <p:cNvSpPr>
            <a:spLocks noGrp="1"/>
          </p:cNvSpPr>
          <p:nvPr>
            <p:ph type="title" hasCustomPrompt="1"/>
          </p:nvPr>
        </p:nvSpPr>
        <p:spPr bwMode="white">
          <a:xfrm>
            <a:off x="274638" y="2125677"/>
            <a:ext cx="8229600" cy="1828800"/>
          </a:xfrm>
          <a:noFill/>
        </p:spPr>
        <p:txBody>
          <a:bodyPr lIns="146304" tIns="91440" rIns="146304" bIns="91440" anchor="t" anchorCtr="0"/>
          <a:lstStyle>
            <a:lvl1pPr>
              <a:defRPr sz="5400" spc="-75" baseline="0">
                <a:gradFill>
                  <a:gsLst>
                    <a:gs pos="100000">
                      <a:schemeClr val="tx1"/>
                    </a:gs>
                    <a:gs pos="0">
                      <a:schemeClr val="tx1"/>
                    </a:gs>
                  </a:gsLst>
                  <a:lin ang="5400000" scaled="0"/>
                </a:gradFill>
              </a:defRPr>
            </a:lvl1pPr>
          </a:lstStyle>
          <a:p>
            <a:r>
              <a:rPr lang="en-US" dirty="0"/>
              <a:t>Presentation title</a:t>
            </a:r>
          </a:p>
        </p:txBody>
      </p:sp>
      <p:pic>
        <p:nvPicPr>
          <p:cNvPr id="24" name="Picture 23"/>
          <p:cNvPicPr>
            <a:picLocks noChangeAspect="1"/>
          </p:cNvPicPr>
          <p:nvPr userDrawn="1"/>
        </p:nvPicPr>
        <p:blipFill>
          <a:blip r:embed="rId4"/>
          <a:stretch>
            <a:fillRect/>
          </a:stretch>
        </p:blipFill>
        <p:spPr>
          <a:xfrm>
            <a:off x="274638" y="294094"/>
            <a:ext cx="1834337" cy="1834337"/>
          </a:xfrm>
          <a:prstGeom prst="rect">
            <a:avLst/>
          </a:prstGeom>
        </p:spPr>
      </p:pic>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516364" y="469053"/>
            <a:ext cx="1462911" cy="313376"/>
          </a:xfrm>
          <a:prstGeom prst="rect">
            <a:avLst/>
          </a:prstGeom>
        </p:spPr>
      </p:pic>
    </p:spTree>
    <p:extLst>
      <p:ext uri="{BB962C8B-B14F-4D97-AF65-F5344CB8AC3E}">
        <p14:creationId xmlns:p14="http://schemas.microsoft.com/office/powerpoint/2010/main" val="126738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14" name="Rectangle 13"/>
          <p:cNvSpPr/>
          <p:nvPr userDrawn="1"/>
        </p:nvSpPr>
        <p:spPr bwMode="auto">
          <a:xfrm>
            <a:off x="274638" y="2125663"/>
            <a:ext cx="9144000" cy="45720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 Placeholder 4"/>
          <p:cNvSpPr>
            <a:spLocks noGrp="1"/>
          </p:cNvSpPr>
          <p:nvPr>
            <p:ph type="body" sz="quarter" idx="12" hasCustomPrompt="1"/>
          </p:nvPr>
        </p:nvSpPr>
        <p:spPr bwMode="white">
          <a:xfrm>
            <a:off x="276540" y="4516437"/>
            <a:ext cx="9142098" cy="2181225"/>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12" name="Title 1"/>
          <p:cNvSpPr>
            <a:spLocks noGrp="1"/>
          </p:cNvSpPr>
          <p:nvPr>
            <p:ph type="title" hasCustomPrompt="1"/>
          </p:nvPr>
        </p:nvSpPr>
        <p:spPr bwMode="white">
          <a:xfrm>
            <a:off x="274703" y="2125663"/>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8" name="Picture 7"/>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2034998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8900000" flipH="1">
            <a:off x="1520604" y="-2268281"/>
            <a:ext cx="10484469" cy="15841248"/>
          </a:xfrm>
          <a:custGeom>
            <a:avLst/>
            <a:gdLst>
              <a:gd name="connsiteX0" fmla="*/ 10484469 w 10484469"/>
              <a:gd name="connsiteY0" fmla="*/ 13623262 h 15841248"/>
              <a:gd name="connsiteX1" fmla="*/ 8266483 w 10484469"/>
              <a:gd name="connsiteY1" fmla="*/ 15841248 h 15841248"/>
              <a:gd name="connsiteX2" fmla="*/ 10484469 w 10484469"/>
              <a:gd name="connsiteY2" fmla="*/ 15841248 h 15841248"/>
              <a:gd name="connsiteX3" fmla="*/ 5169239 w 10484469"/>
              <a:gd name="connsiteY3" fmla="*/ 0 h 15841248"/>
              <a:gd name="connsiteX4" fmla="*/ 0 w 10484469"/>
              <a:gd name="connsiteY4" fmla="*/ 5169239 h 15841248"/>
              <a:gd name="connsiteX5" fmla="*/ 0 w 10484469"/>
              <a:gd name="connsiteY5" fmla="*/ 15060993 h 15841248"/>
              <a:gd name="connsiteX6" fmla="*/ 10484469 w 10484469"/>
              <a:gd name="connsiteY6" fmla="*/ 4576524 h 15841248"/>
              <a:gd name="connsiteX7" fmla="*/ 10484469 w 10484469"/>
              <a:gd name="connsiteY7" fmla="*/ 3598762 h 15841248"/>
              <a:gd name="connsiteX8" fmla="*/ 6885707 w 10484469"/>
              <a:gd name="connsiteY8" fmla="*/ 0 h 1584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4469" h="15841248">
                <a:moveTo>
                  <a:pt x="10484469" y="13623262"/>
                </a:moveTo>
                <a:lnTo>
                  <a:pt x="8266483" y="15841248"/>
                </a:lnTo>
                <a:lnTo>
                  <a:pt x="10484469" y="15841248"/>
                </a:lnTo>
                <a:close/>
                <a:moveTo>
                  <a:pt x="5169239" y="0"/>
                </a:moveTo>
                <a:lnTo>
                  <a:pt x="0" y="5169239"/>
                </a:lnTo>
                <a:lnTo>
                  <a:pt x="0" y="15060993"/>
                </a:lnTo>
                <a:lnTo>
                  <a:pt x="10484469" y="4576524"/>
                </a:lnTo>
                <a:lnTo>
                  <a:pt x="10484469" y="3598762"/>
                </a:lnTo>
                <a:lnTo>
                  <a:pt x="6885707" y="0"/>
                </a:lnTo>
                <a:close/>
              </a:path>
            </a:pathLst>
          </a:custGeom>
        </p:spPr>
      </p:pic>
      <p:pic>
        <p:nvPicPr>
          <p:cNvPr id="24" name="Picture 23"/>
          <p:cNvPicPr>
            <a:picLocks noChangeAspect="1"/>
          </p:cNvPicPr>
          <p:nvPr userDrawn="1"/>
        </p:nvPicPr>
        <p:blipFill rotWithShape="1">
          <a:blip r:embed="rId3">
            <a:extLst>
              <a:ext uri="{28A0092B-C50C-407E-A947-70E740481C1C}">
                <a14:useLocalDpi xmlns:a14="http://schemas.microsoft.com/office/drawing/2010/main" val="0"/>
              </a:ext>
            </a:extLst>
          </a:blip>
          <a:srcRect l="46433" t="50908"/>
          <a:stretch/>
        </p:blipFill>
        <p:spPr>
          <a:xfrm rot="7200000" flipH="1">
            <a:off x="9090350" y="4894829"/>
            <a:ext cx="2694727" cy="3731379"/>
          </a:xfrm>
          <a:custGeom>
            <a:avLst/>
            <a:gdLst>
              <a:gd name="connsiteX0" fmla="*/ 2694727 w 2694727"/>
              <a:gd name="connsiteY0" fmla="*/ 3731379 h 3731379"/>
              <a:gd name="connsiteX1" fmla="*/ 2694727 w 2694727"/>
              <a:gd name="connsiteY1" fmla="*/ 0 h 3731379"/>
              <a:gd name="connsiteX2" fmla="*/ 2154313 w 2694727"/>
              <a:gd name="connsiteY2" fmla="*/ 0 h 3731379"/>
              <a:gd name="connsiteX3" fmla="*/ 0 w 2694727"/>
              <a:gd name="connsiteY3" fmla="*/ 3731379 h 3731379"/>
            </a:gdLst>
            <a:ahLst/>
            <a:cxnLst>
              <a:cxn ang="0">
                <a:pos x="connsiteX0" y="connsiteY0"/>
              </a:cxn>
              <a:cxn ang="0">
                <a:pos x="connsiteX1" y="connsiteY1"/>
              </a:cxn>
              <a:cxn ang="0">
                <a:pos x="connsiteX2" y="connsiteY2"/>
              </a:cxn>
              <a:cxn ang="0">
                <a:pos x="connsiteX3" y="connsiteY3"/>
              </a:cxn>
            </a:cxnLst>
            <a:rect l="l" t="t" r="r" b="b"/>
            <a:pathLst>
              <a:path w="2694727" h="3731379">
                <a:moveTo>
                  <a:pt x="2694727" y="3731379"/>
                </a:moveTo>
                <a:lnTo>
                  <a:pt x="2694727" y="0"/>
                </a:lnTo>
                <a:lnTo>
                  <a:pt x="2154313" y="0"/>
                </a:lnTo>
                <a:lnTo>
                  <a:pt x="0" y="3731379"/>
                </a:lnTo>
                <a:close/>
              </a:path>
            </a:pathLst>
          </a:custGeom>
        </p:spPr>
      </p:pic>
      <p:sp>
        <p:nvSpPr>
          <p:cNvPr id="25" name="Rectangle 24"/>
          <p:cNvSpPr/>
          <p:nvPr userDrawn="1"/>
        </p:nvSpPr>
        <p:spPr bwMode="auto">
          <a:xfrm>
            <a:off x="274638" y="2125663"/>
            <a:ext cx="10058400" cy="365760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 Placeholder 4"/>
          <p:cNvSpPr>
            <a:spLocks noGrp="1"/>
          </p:cNvSpPr>
          <p:nvPr>
            <p:ph type="body" sz="quarter" idx="12" hasCustomPrompt="1"/>
          </p:nvPr>
        </p:nvSpPr>
        <p:spPr bwMode="white">
          <a:xfrm>
            <a:off x="276540" y="4269562"/>
            <a:ext cx="10056498" cy="1513702"/>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bwMode="white">
          <a:xfrm>
            <a:off x="274703" y="2140318"/>
            <a:ext cx="10058335" cy="2117357"/>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28" name="Picture 2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333038" y="479425"/>
            <a:ext cx="1643341" cy="352027"/>
          </a:xfrm>
          <a:prstGeom prst="rect">
            <a:avLst/>
          </a:prstGeom>
        </p:spPr>
      </p:pic>
      <p:pic>
        <p:nvPicPr>
          <p:cNvPr id="29" name="Picture 28"/>
          <p:cNvPicPr>
            <a:picLocks noChangeAspect="1"/>
          </p:cNvPicPr>
          <p:nvPr userDrawn="1"/>
        </p:nvPicPr>
        <p:blipFill>
          <a:blip r:embed="rId5"/>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1404800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rot="12600000" flipH="1" flipV="1">
            <a:off x="4777352" y="2327495"/>
            <a:ext cx="7502204" cy="11335270"/>
          </a:xfrm>
          <a:custGeom>
            <a:avLst/>
            <a:gdLst>
              <a:gd name="connsiteX0" fmla="*/ 6557308 w 7502204"/>
              <a:gd name="connsiteY0" fmla="*/ 11335270 h 11335270"/>
              <a:gd name="connsiteX1" fmla="*/ 7502204 w 7502204"/>
              <a:gd name="connsiteY1" fmla="*/ 10789734 h 11335270"/>
              <a:gd name="connsiteX2" fmla="*/ 7502204 w 7502204"/>
              <a:gd name="connsiteY2" fmla="*/ 11335270 h 11335270"/>
              <a:gd name="connsiteX3" fmla="*/ 0 w 7502204"/>
              <a:gd name="connsiteY3" fmla="*/ 0 h 11335270"/>
              <a:gd name="connsiteX4" fmla="*/ 4991486 w 7502204"/>
              <a:gd name="connsiteY4" fmla="*/ 0 h 11335270"/>
              <a:gd name="connsiteX5" fmla="*/ 6635245 w 7502204"/>
              <a:gd name="connsiteY5" fmla="*/ 2847074 h 11335270"/>
              <a:gd name="connsiteX6" fmla="*/ 0 w 7502204"/>
              <a:gd name="connsiteY6" fmla="*/ 6677935 h 1133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02204" h="11335270">
                <a:moveTo>
                  <a:pt x="6557308" y="11335270"/>
                </a:moveTo>
                <a:lnTo>
                  <a:pt x="7502204" y="10789734"/>
                </a:lnTo>
                <a:lnTo>
                  <a:pt x="7502204" y="11335270"/>
                </a:lnTo>
                <a:close/>
                <a:moveTo>
                  <a:pt x="0" y="0"/>
                </a:moveTo>
                <a:lnTo>
                  <a:pt x="4991486" y="0"/>
                </a:lnTo>
                <a:lnTo>
                  <a:pt x="6635245" y="2847074"/>
                </a:lnTo>
                <a:lnTo>
                  <a:pt x="0" y="6677935"/>
                </a:lnTo>
                <a:close/>
              </a:path>
            </a:pathLst>
          </a:custGeom>
        </p:spPr>
      </p:pic>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b="24685"/>
          <a:stretch>
            <a:fillRect/>
          </a:stretch>
        </p:blipFill>
        <p:spPr>
          <a:xfrm rot="19800000" flipH="1" flipV="1">
            <a:off x="548613" y="-1373184"/>
            <a:ext cx="5264984" cy="5991282"/>
          </a:xfrm>
          <a:custGeom>
            <a:avLst/>
            <a:gdLst>
              <a:gd name="connsiteX0" fmla="*/ 4576182 w 5264984"/>
              <a:gd name="connsiteY0" fmla="*/ 5991282 h 5991282"/>
              <a:gd name="connsiteX1" fmla="*/ 0 w 5264984"/>
              <a:gd name="connsiteY1" fmla="*/ 3349222 h 5991282"/>
              <a:gd name="connsiteX2" fmla="*/ 0 w 5264984"/>
              <a:gd name="connsiteY2" fmla="*/ 0 h 5991282"/>
              <a:gd name="connsiteX3" fmla="*/ 5264984 w 5264984"/>
              <a:gd name="connsiteY3" fmla="*/ 0 h 5991282"/>
              <a:gd name="connsiteX4" fmla="*/ 5264984 w 5264984"/>
              <a:gd name="connsiteY4" fmla="*/ 4798241 h 599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4984" h="5991282">
                <a:moveTo>
                  <a:pt x="4576182" y="5991282"/>
                </a:moveTo>
                <a:lnTo>
                  <a:pt x="0" y="3349222"/>
                </a:lnTo>
                <a:lnTo>
                  <a:pt x="0" y="0"/>
                </a:lnTo>
                <a:lnTo>
                  <a:pt x="5264984" y="0"/>
                </a:lnTo>
                <a:lnTo>
                  <a:pt x="5264984" y="4798241"/>
                </a:lnTo>
                <a:close/>
              </a:path>
            </a:pathLst>
          </a:custGeom>
        </p:spPr>
      </p:pic>
      <p:sp>
        <p:nvSpPr>
          <p:cNvPr id="13" name="Rectangle 12"/>
          <p:cNvSpPr/>
          <p:nvPr userDrawn="1"/>
        </p:nvSpPr>
        <p:spPr bwMode="auto">
          <a:xfrm>
            <a:off x="274638" y="1211263"/>
            <a:ext cx="7315200" cy="3657600"/>
          </a:xfrm>
          <a:prstGeom prst="rect">
            <a:avLst/>
          </a:prstGeom>
          <a:solidFill>
            <a:srgbClr val="006E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61" fontAlgn="base">
              <a:spcBef>
                <a:spcPct val="0"/>
              </a:spcBef>
              <a:spcAft>
                <a:spcPct val="0"/>
              </a:spcAft>
            </a:pPr>
            <a:endParaRPr lang="en-US" sz="1500" dirty="0">
              <a:gradFill>
                <a:gsLst>
                  <a:gs pos="5833">
                    <a:schemeClr val="tx1">
                      <a:lumMod val="50000"/>
                    </a:schemeClr>
                  </a:gs>
                  <a:gs pos="100000">
                    <a:schemeClr val="tx1">
                      <a:lumMod val="50000"/>
                    </a:schemeClr>
                  </a:gs>
                </a:gsLst>
                <a:lin ang="5400000" scaled="0"/>
              </a:gradFill>
            </a:endParaRPr>
          </a:p>
        </p:txBody>
      </p:sp>
      <p:sp>
        <p:nvSpPr>
          <p:cNvPr id="14" name="Title 1"/>
          <p:cNvSpPr>
            <a:spLocks noGrp="1"/>
          </p:cNvSpPr>
          <p:nvPr>
            <p:ph type="title" hasCustomPrompt="1"/>
          </p:nvPr>
        </p:nvSpPr>
        <p:spPr>
          <a:xfrm>
            <a:off x="274638" y="1211287"/>
            <a:ext cx="7315200" cy="2309599"/>
          </a:xfrm>
          <a:noFill/>
        </p:spPr>
        <p:txBody>
          <a:bodyPr tIns="91440" bIns="91440" anchor="t" anchorCtr="0"/>
          <a:lstStyle>
            <a:lvl1pPr>
              <a:defRPr sz="5399" spc="-75" baseline="0">
                <a:gradFill>
                  <a:gsLst>
                    <a:gs pos="100000">
                      <a:schemeClr val="tx1"/>
                    </a:gs>
                    <a:gs pos="0">
                      <a:schemeClr val="tx1"/>
                    </a:gs>
                  </a:gsLst>
                  <a:lin ang="5400000" scaled="0"/>
                </a:gradFill>
              </a:defRPr>
            </a:lvl1pPr>
          </a:lstStyle>
          <a:p>
            <a:r>
              <a:rPr lang="en-US" dirty="0"/>
              <a:t>Demo title</a:t>
            </a:r>
          </a:p>
        </p:txBody>
      </p:sp>
      <p:sp>
        <p:nvSpPr>
          <p:cNvPr id="15" name="Text Placeholder 4"/>
          <p:cNvSpPr>
            <a:spLocks noGrp="1"/>
          </p:cNvSpPr>
          <p:nvPr>
            <p:ph type="body" sz="quarter" idx="12" hasCustomPrompt="1"/>
          </p:nvPr>
        </p:nvSpPr>
        <p:spPr>
          <a:xfrm>
            <a:off x="274637" y="3520886"/>
            <a:ext cx="7315201" cy="1347977"/>
          </a:xfrm>
          <a:noFill/>
        </p:spPr>
        <p:txBody>
          <a:bodyPr lIns="182880" tIns="146304" rIns="182880" bIns="146304">
            <a:noAutofit/>
          </a:bodyPr>
          <a:lstStyle>
            <a:lvl1pPr marL="0" indent="0">
              <a:spcBef>
                <a:spcPts val="0"/>
              </a:spcBef>
              <a:buNone/>
              <a:defRPr sz="3200" spc="0" baseline="0">
                <a:gradFill>
                  <a:gsLst>
                    <a:gs pos="100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484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6EB9"/>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rcRect t="11922" r="9441" b="11244"/>
          <a:stretch>
            <a:fillRect/>
          </a:stretch>
        </p:blipFill>
        <p:spPr>
          <a:xfrm rot="10800000" flipH="1" flipV="1">
            <a:off x="6980238" y="-1"/>
            <a:ext cx="5456236" cy="6994526"/>
          </a:xfrm>
          <a:custGeom>
            <a:avLst/>
            <a:gdLst>
              <a:gd name="connsiteX0" fmla="*/ 0 w 5456236"/>
              <a:gd name="connsiteY0" fmla="*/ 0 h 6994526"/>
              <a:gd name="connsiteX1" fmla="*/ 5456236 w 5456236"/>
              <a:gd name="connsiteY1" fmla="*/ 0 h 6994526"/>
              <a:gd name="connsiteX2" fmla="*/ 5456236 w 5456236"/>
              <a:gd name="connsiteY2" fmla="*/ 6994526 h 6994526"/>
              <a:gd name="connsiteX3" fmla="*/ 0 w 5456236"/>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5456236" h="6994526">
                <a:moveTo>
                  <a:pt x="0" y="0"/>
                </a:moveTo>
                <a:lnTo>
                  <a:pt x="5456236" y="0"/>
                </a:lnTo>
                <a:lnTo>
                  <a:pt x="5456236" y="6994526"/>
                </a:lnTo>
                <a:lnTo>
                  <a:pt x="0" y="6994526"/>
                </a:lnTo>
                <a:close/>
              </a:path>
            </a:pathLst>
          </a:custGeom>
        </p:spPr>
      </p:pic>
      <p:sp>
        <p:nvSpPr>
          <p:cNvPr id="6" name="Rectangle 5"/>
          <p:cNvSpPr/>
          <p:nvPr userDrawn="1"/>
        </p:nvSpPr>
        <p:spPr bwMode="auto">
          <a:xfrm>
            <a:off x="274638" y="1209973"/>
            <a:ext cx="7315200" cy="2751698"/>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5004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169642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81991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2">
                        <a:lumMod val="50000"/>
                      </a:schemeClr>
                    </a:gs>
                    <a:gs pos="0">
                      <a:schemeClr val="bg2">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668492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436475" cy="6994525"/>
          </a:xfrm>
          <a:prstGeom prst="rect">
            <a:avLst/>
          </a:prstGeom>
        </p:spPr>
      </p:pic>
      <p:sp>
        <p:nvSpPr>
          <p:cNvPr id="16" name="Text Placeholder 4"/>
          <p:cNvSpPr>
            <a:spLocks noGrp="1"/>
          </p:cNvSpPr>
          <p:nvPr>
            <p:ph type="body" sz="quarter" idx="12" hasCustomPrompt="1"/>
          </p:nvPr>
        </p:nvSpPr>
        <p:spPr bwMode="white">
          <a:xfrm>
            <a:off x="274637" y="3954457"/>
            <a:ext cx="8206489" cy="2136160"/>
          </a:xfrm>
          <a:noFill/>
        </p:spPr>
        <p:txBody>
          <a:bodyPr lIns="182880" tIns="146304" rIns="182880" bIns="146304">
            <a:noAutofit/>
          </a:bodyPr>
          <a:lstStyle>
            <a:lvl1pPr marL="0" indent="0">
              <a:spcBef>
                <a:spcPts val="0"/>
              </a:spcBef>
              <a:buNone/>
              <a:defRPr sz="3200"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74637" y="2259769"/>
            <a:ext cx="8184963" cy="1694707"/>
          </a:xfrm>
          <a:noFill/>
        </p:spPr>
        <p:txBody>
          <a:bodyPr lIns="146304" tIns="91440" rIns="146304" bIns="91440" anchor="t" anchorCtr="0"/>
          <a:lstStyle>
            <a:lvl1pPr>
              <a:defRPr sz="5400" spc="-75"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6121" y="230322"/>
            <a:ext cx="1996730" cy="1993293"/>
          </a:xfrm>
          <a:prstGeom prst="rect">
            <a:avLst/>
          </a:prstGeom>
        </p:spPr>
      </p:pic>
      <p:pic>
        <p:nvPicPr>
          <p:cNvPr id="22" name="Picture 21"/>
          <p:cNvPicPr>
            <a:picLocks noChangeAspect="1"/>
          </p:cNvPicPr>
          <p:nvPr userDrawn="1"/>
        </p:nvPicPr>
        <p:blipFill>
          <a:blip r:embed="rId4"/>
          <a:stretch>
            <a:fillRect/>
          </a:stretch>
        </p:blipFill>
        <p:spPr>
          <a:xfrm>
            <a:off x="10533201" y="6376028"/>
            <a:ext cx="1319210" cy="281431"/>
          </a:xfrm>
          <a:prstGeom prst="rect">
            <a:avLst/>
          </a:prstGeom>
        </p:spPr>
      </p:pic>
    </p:spTree>
    <p:extLst>
      <p:ext uri="{BB962C8B-B14F-4D97-AF65-F5344CB8AC3E}">
        <p14:creationId xmlns:p14="http://schemas.microsoft.com/office/powerpoint/2010/main" val="2993416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736639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85127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14996"/>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290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01499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1219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4664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8330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41959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90041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149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91195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149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715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526" y="-1"/>
            <a:ext cx="12551912" cy="6994525"/>
          </a:xfrm>
          <a:prstGeom prst="rect">
            <a:avLst/>
          </a:prstGeom>
        </p:spPr>
      </p:pic>
      <p:pic>
        <p:nvPicPr>
          <p:cNvPr id="10" name="Picture 9"/>
          <p:cNvPicPr>
            <a:picLocks noChangeAspect="1"/>
          </p:cNvPicPr>
          <p:nvPr userDrawn="1"/>
        </p:nvPicPr>
        <p:blipFill>
          <a:blip r:embed="rId3"/>
          <a:stretch>
            <a:fillRect/>
          </a:stretch>
        </p:blipFill>
        <p:spPr>
          <a:xfrm>
            <a:off x="236121" y="230322"/>
            <a:ext cx="1996730" cy="1993293"/>
          </a:xfrm>
          <a:prstGeom prst="rect">
            <a:avLst/>
          </a:prstGeom>
        </p:spPr>
      </p:pic>
      <p:sp>
        <p:nvSpPr>
          <p:cNvPr id="5" name="Text Placeholder 4"/>
          <p:cNvSpPr>
            <a:spLocks noGrp="1"/>
          </p:cNvSpPr>
          <p:nvPr>
            <p:ph type="body" sz="quarter" idx="12" hasCustomPrompt="1"/>
          </p:nvPr>
        </p:nvSpPr>
        <p:spPr bwMode="white">
          <a:xfrm>
            <a:off x="276540" y="4238625"/>
            <a:ext cx="9905118" cy="1938079"/>
          </a:xfrm>
          <a:noFill/>
        </p:spPr>
        <p:txBody>
          <a:bodyPr lIns="182880" tIns="146304" rIns="182880" bIns="146304">
            <a:noAutofit/>
          </a:bodyPr>
          <a:lstStyle>
            <a:lvl1pPr marL="0" indent="0">
              <a:spcBef>
                <a:spcPts val="0"/>
              </a:spcBef>
              <a:buNone/>
              <a:defRPr sz="3600"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259770"/>
            <a:ext cx="9885429" cy="1978855"/>
          </a:xfrm>
          <a:noFill/>
        </p:spPr>
        <p:txBody>
          <a:bodyPr lIns="146304" tIns="91440" rIns="146304" bIns="91440" anchor="t" anchorCtr="0"/>
          <a:lstStyle>
            <a:lvl1pPr>
              <a:defRPr sz="6000" spc="-100"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748458" y="6289942"/>
            <a:ext cx="1319210" cy="281431"/>
          </a:xfrm>
          <a:prstGeom prst="rect">
            <a:avLst/>
          </a:prstGeom>
        </p:spPr>
      </p:pic>
    </p:spTree>
    <p:extLst>
      <p:ext uri="{BB962C8B-B14F-4D97-AF65-F5344CB8AC3E}">
        <p14:creationId xmlns:p14="http://schemas.microsoft.com/office/powerpoint/2010/main" val="869242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297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1320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6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112775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769621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6880" r="6878"/>
          <a:stretch/>
        </p:blipFill>
        <p:spPr>
          <a:xfrm rot="16200000" flipH="1" flipV="1">
            <a:off x="2720976" y="-2720976"/>
            <a:ext cx="6994524" cy="12436475"/>
          </a:xfrm>
          <a:prstGeom prst="rect">
            <a:avLst/>
          </a:prstGeom>
        </p:spPr>
      </p:pic>
      <p:sp>
        <p:nvSpPr>
          <p:cNvPr id="6" name="Rectangle 5"/>
          <p:cNvSpPr/>
          <p:nvPr userDrawn="1"/>
        </p:nvSpPr>
        <p:spPr bwMode="auto">
          <a:xfrm>
            <a:off x="274638" y="2128431"/>
            <a:ext cx="9144000" cy="4569232"/>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6540" y="4546765"/>
            <a:ext cx="9142098" cy="2150898"/>
          </a:xfrm>
          <a:noFill/>
        </p:spPr>
        <p:txBody>
          <a:bodyPr lIns="182880" tIns="146304" rIns="182880" bIns="146304">
            <a:noAutofit/>
          </a:bodyPr>
          <a:lstStyle>
            <a:lvl1pPr marL="0" indent="0">
              <a:spcBef>
                <a:spcPts val="0"/>
              </a:spcBef>
              <a:buNone/>
              <a:defRPr sz="3600"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74703" y="2140318"/>
            <a:ext cx="9143935" cy="2390775"/>
          </a:xfrm>
          <a:noFill/>
        </p:spPr>
        <p:txBody>
          <a:bodyPr lIns="146304" tIns="91440" rIns="146304" bIns="91440" anchor="t" anchorCtr="0"/>
          <a:lstStyle>
            <a:lvl1pPr>
              <a:defRPr sz="6000" spc="-100"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10333038" y="479425"/>
            <a:ext cx="1643341" cy="352027"/>
          </a:xfrm>
          <a:prstGeom prst="rect">
            <a:avLst/>
          </a:prstGeom>
        </p:spPr>
      </p:pic>
      <p:pic>
        <p:nvPicPr>
          <p:cNvPr id="11" name="Picture 10"/>
          <p:cNvPicPr>
            <a:picLocks noChangeAspect="1"/>
          </p:cNvPicPr>
          <p:nvPr userDrawn="1"/>
        </p:nvPicPr>
        <p:blipFill>
          <a:blip r:embed="rId4"/>
          <a:stretch>
            <a:fillRect/>
          </a:stretch>
        </p:blipFill>
        <p:spPr>
          <a:xfrm>
            <a:off x="274638" y="294094"/>
            <a:ext cx="1834337" cy="1834337"/>
          </a:xfrm>
          <a:prstGeom prst="rect">
            <a:avLst/>
          </a:prstGeom>
        </p:spPr>
      </p:pic>
    </p:spTree>
    <p:extLst>
      <p:ext uri="{BB962C8B-B14F-4D97-AF65-F5344CB8AC3E}">
        <p14:creationId xmlns:p14="http://schemas.microsoft.com/office/powerpoint/2010/main" val="41413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86412"/>
            <a:ext cx="12436475" cy="6508113"/>
          </a:xfrm>
          <a:prstGeom prst="rect">
            <a:avLst/>
          </a:prstGeom>
        </p:spPr>
      </p:pic>
      <p:pic>
        <p:nvPicPr>
          <p:cNvPr id="12" name="Picture 11"/>
          <p:cNvPicPr>
            <a:picLocks noChangeAspect="1"/>
          </p:cNvPicPr>
          <p:nvPr userDrawn="1"/>
        </p:nvPicPr>
        <p:blipFill>
          <a:blip r:embed="rId3"/>
          <a:stretch>
            <a:fillRect/>
          </a:stretch>
        </p:blipFill>
        <p:spPr>
          <a:xfrm>
            <a:off x="254013" y="1206105"/>
            <a:ext cx="7366085" cy="3669957"/>
          </a:xfrm>
          <a:prstGeom prst="rect">
            <a:avLst/>
          </a:prstGeom>
          <a:solidFill>
            <a:srgbClr val="90FF00"/>
          </a:solidFill>
        </p:spPr>
      </p:pic>
      <p:sp>
        <p:nvSpPr>
          <p:cNvPr id="8" name="Title 1"/>
          <p:cNvSpPr>
            <a:spLocks noGrp="1"/>
          </p:cNvSpPr>
          <p:nvPr>
            <p:ph type="title" hasCustomPrompt="1"/>
          </p:nvPr>
        </p:nvSpPr>
        <p:spPr>
          <a:xfrm>
            <a:off x="274638" y="1211287"/>
            <a:ext cx="7315200" cy="2309599"/>
          </a:xfrm>
          <a:noFill/>
        </p:spPr>
        <p:txBody>
          <a:bodyPr tIns="91440" bIns="91440" anchor="t" anchorCtr="0"/>
          <a:lstStyle>
            <a:lvl1pPr>
              <a:defRPr sz="7200" spc="-75"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70611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436475" cy="6994526"/>
          </a:xfrm>
          <a:prstGeom prst="rect">
            <a:avLst/>
          </a:prstGeom>
        </p:spPr>
      </p:pic>
      <p:sp>
        <p:nvSpPr>
          <p:cNvPr id="5" name="Rectangle 4"/>
          <p:cNvSpPr/>
          <p:nvPr userDrawn="1"/>
        </p:nvSpPr>
        <p:spPr bwMode="auto">
          <a:xfrm>
            <a:off x="274638" y="1209973"/>
            <a:ext cx="7315200" cy="275169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9" y="1209973"/>
            <a:ext cx="7315199" cy="2751698"/>
          </a:xfrm>
          <a:noFill/>
        </p:spPr>
        <p:txBody>
          <a:bodyPr tIns="91440" bIns="91440" anchor="t" anchorCtr="0"/>
          <a:lstStyle>
            <a:lvl1pPr>
              <a:defRPr sz="7200" spc="-100"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827926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279" r:id="rId2"/>
    <p:sldLayoutId id="2147484184" r:id="rId3"/>
    <p:sldLayoutId id="2147484280" r:id="rId4"/>
    <p:sldLayoutId id="2147484274" r:id="rId5"/>
    <p:sldLayoutId id="2147484272" r:id="rId6"/>
    <p:sldLayoutId id="2147484185" r:id="rId7"/>
    <p:sldLayoutId id="2147484186" r:id="rId8"/>
    <p:sldLayoutId id="2147484130" r:id="rId9"/>
    <p:sldLayoutId id="2147484101" r:id="rId10"/>
    <p:sldLayoutId id="2147484102" r:id="rId11"/>
    <p:sldLayoutId id="2147484087" r:id="rId12"/>
    <p:sldLayoutId id="2147484098" r:id="rId13"/>
    <p:sldLayoutId id="2147484086" r:id="rId14"/>
    <p:sldLayoutId id="2147484107" r:id="rId15"/>
    <p:sldLayoutId id="2147484099" r:id="rId16"/>
    <p:sldLayoutId id="2147484100" r:id="rId17"/>
    <p:sldLayoutId id="2147484089" r:id="rId18"/>
    <p:sldLayoutId id="2147484106" r:id="rId19"/>
    <p:sldLayoutId id="2147484092" r:id="rId20"/>
    <p:sldLayoutId id="2147484093" r:id="rId21"/>
    <p:sldLayoutId id="2147484127" r:id="rId22"/>
    <p:sldLayoutId id="2147484128" r:id="rId23"/>
    <p:sldLayoutId id="2147484129" r:id="rId24"/>
    <p:sldLayoutId id="2147484094" r:id="rId25"/>
    <p:sldLayoutId id="2147484096" r:id="rId26"/>
    <p:sldLayoutId id="2147484282" r:id="rId27"/>
    <p:sldLayoutId id="2147484283"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244" r:id="rId1"/>
    <p:sldLayoutId id="2147484275" r:id="rId2"/>
    <p:sldLayoutId id="2147484247" r:id="rId3"/>
    <p:sldLayoutId id="2147484281" r:id="rId4"/>
    <p:sldLayoutId id="2147484277" r:id="rId5"/>
    <p:sldLayoutId id="2147484278" r:id="rId6"/>
    <p:sldLayoutId id="2147484249" r:id="rId7"/>
    <p:sldLayoutId id="2147484251"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27134" y="2075656"/>
            <a:ext cx="10121029" cy="2309813"/>
          </a:xfrm>
        </p:spPr>
        <p:txBody>
          <a:bodyPr/>
          <a:lstStyle/>
          <a:p>
            <a:r>
              <a:rPr lang="en-US" sz="6600" dirty="0"/>
              <a:t>Logit and Regularization</a:t>
            </a:r>
          </a:p>
        </p:txBody>
      </p:sp>
      <p:sp>
        <p:nvSpPr>
          <p:cNvPr id="3" name="Text Placeholder 2"/>
          <p:cNvSpPr>
            <a:spLocks noGrp="1"/>
          </p:cNvSpPr>
          <p:nvPr>
            <p:ph type="body" sz="quarter" idx="4294967295"/>
          </p:nvPr>
        </p:nvSpPr>
        <p:spPr>
          <a:xfrm>
            <a:off x="1027135" y="4071938"/>
            <a:ext cx="9282118" cy="1612749"/>
          </a:xfrm>
        </p:spPr>
        <p:txBody>
          <a:bodyPr/>
          <a:lstStyle/>
          <a:p>
            <a:pPr marL="0" indent="0">
              <a:buNone/>
            </a:pPr>
            <a:r>
              <a:rPr lang="en-US" sz="3200" dirty="0"/>
              <a:t>Jacob LaRiviere </a:t>
            </a:r>
          </a:p>
          <a:p>
            <a:pPr marL="0" indent="0">
              <a:buNone/>
            </a:pPr>
            <a:r>
              <a:rPr lang="en-US" sz="3200" dirty="0"/>
              <a:t>(some content from Justin Rao and Brian Quistorff) </a:t>
            </a:r>
          </a:p>
        </p:txBody>
      </p:sp>
    </p:spTree>
    <p:extLst>
      <p:ext uri="{BB962C8B-B14F-4D97-AF65-F5344CB8AC3E}">
        <p14:creationId xmlns:p14="http://schemas.microsoft.com/office/powerpoint/2010/main" val="30937527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response</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386173" y="1506193"/>
            <a:ext cx="6560404" cy="5029643"/>
          </a:xfrm>
          <a:prstGeom prst="rect">
            <a:avLst/>
          </a:prstGeom>
        </p:spPr>
      </p:pic>
      <p:sp>
        <p:nvSpPr>
          <p:cNvPr id="6" name="TextBox 5"/>
          <p:cNvSpPr txBox="1"/>
          <p:nvPr/>
        </p:nvSpPr>
        <p:spPr>
          <a:xfrm>
            <a:off x="500945" y="2168125"/>
            <a:ext cx="4367277" cy="326243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Increases in balance at the sat the start have a limited impact.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Similarly at the end.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 the middle region, increase are particularly important</a:t>
            </a:r>
          </a:p>
        </p:txBody>
      </p:sp>
      <p:cxnSp>
        <p:nvCxnSpPr>
          <p:cNvPr id="7" name="Straight Arrow Connector 6"/>
          <p:cNvCxnSpPr/>
          <p:nvPr/>
        </p:nvCxnSpPr>
        <p:spPr>
          <a:xfrm>
            <a:off x="4396154" y="2590800"/>
            <a:ext cx="3657600" cy="21218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1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in R</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sp>
        <p:nvSpPr>
          <p:cNvPr id="6" name="TextBox 5"/>
          <p:cNvSpPr txBox="1"/>
          <p:nvPr/>
        </p:nvSpPr>
        <p:spPr>
          <a:xfrm>
            <a:off x="274320" y="1424514"/>
            <a:ext cx="10288172" cy="571848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We will use the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function. “Generalized linear models”. </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family=binomial </a:t>
            </a:r>
            <a:r>
              <a:rPr lang="en-US" sz="2400" dirty="0">
                <a:gradFill>
                  <a:gsLst>
                    <a:gs pos="2917">
                      <a:schemeClr val="tx1"/>
                    </a:gs>
                    <a:gs pos="30000">
                      <a:schemeClr val="tx1"/>
                    </a:gs>
                  </a:gsLst>
                  <a:lin ang="5400000" scaled="0"/>
                </a:gradFill>
                <a:cs typeface="Courier New" panose="02070309020205020404" pitchFamily="49" charset="0"/>
              </a:rPr>
              <a:t>specifies Logit</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predict(</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my_model</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type=“response”) </a:t>
            </a:r>
            <a:r>
              <a:rPr lang="en-US" sz="2400" dirty="0">
                <a:gradFill>
                  <a:gsLst>
                    <a:gs pos="2917">
                      <a:schemeClr val="tx1"/>
                    </a:gs>
                    <a:gs pos="30000">
                      <a:schemeClr val="tx1"/>
                    </a:gs>
                  </a:gsLst>
                  <a:lin ang="5400000" scaled="0"/>
                </a:gradFill>
                <a:cs typeface="Courier New" panose="02070309020205020404" pitchFamily="49" charset="0"/>
              </a:rPr>
              <a:t>will output the fitted probabilities </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cs typeface="Courier New" panose="02070309020205020404" pitchFamily="49" charset="0"/>
              </a:rPr>
              <a:t>To convert this to a 0,1 prediction, we simply set a threshold of when we want to predict 1 (0.5 will minimize prediction error)</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66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745" y="1883146"/>
            <a:ext cx="2905850" cy="6265534"/>
          </a:xfrm>
        </p:spPr>
        <p:txBody>
          <a:bodyPr/>
          <a:lstStyle/>
          <a:p>
            <a:r>
              <a:rPr lang="en-US" dirty="0"/>
              <a:t>Intro to Machine Learning</a:t>
            </a:r>
          </a:p>
        </p:txBody>
      </p:sp>
      <p:pic>
        <p:nvPicPr>
          <p:cNvPr id="4" name="Picture 3"/>
          <p:cNvPicPr>
            <a:picLocks noChangeAspect="1"/>
          </p:cNvPicPr>
          <p:nvPr/>
        </p:nvPicPr>
        <p:blipFill>
          <a:blip r:embed="rId2"/>
          <a:stretch>
            <a:fillRect/>
          </a:stretch>
        </p:blipFill>
        <p:spPr>
          <a:xfrm>
            <a:off x="4661012" y="0"/>
            <a:ext cx="7016167" cy="7010290"/>
          </a:xfrm>
          <a:prstGeom prst="rect">
            <a:avLst/>
          </a:prstGeom>
        </p:spPr>
      </p:pic>
    </p:spTree>
    <p:extLst>
      <p:ext uri="{BB962C8B-B14F-4D97-AF65-F5344CB8AC3E}">
        <p14:creationId xmlns:p14="http://schemas.microsoft.com/office/powerpoint/2010/main" val="2310684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2831"/>
            <a:ext cx="12436476" cy="2195240"/>
          </a:xfrm>
        </p:spPr>
        <p:txBody>
          <a:bodyPr/>
          <a:lstStyle/>
          <a:p>
            <a:r>
              <a:rPr lang="en-US" sz="2800" dirty="0"/>
              <a:t>In ML </a:t>
            </a:r>
            <a:r>
              <a:rPr lang="en-US" sz="2800" b="1" dirty="0"/>
              <a:t>bias</a:t>
            </a:r>
            <a:r>
              <a:rPr lang="en-US" sz="2800" dirty="0"/>
              <a:t> refers to a </a:t>
            </a:r>
            <a:r>
              <a:rPr lang="en-US" sz="2800" i="1" dirty="0"/>
              <a:t>model</a:t>
            </a:r>
            <a:r>
              <a:rPr lang="en-US" sz="2800" dirty="0"/>
              <a:t> being systematically wrong.</a:t>
            </a:r>
            <a:br>
              <a:rPr lang="en-US" sz="2800" dirty="0"/>
            </a:br>
            <a:r>
              <a:rPr lang="en-US" sz="2800" dirty="0"/>
              <a:t>   - Econometricians focus on </a:t>
            </a:r>
            <a:r>
              <a:rPr lang="en-US" sz="2800" i="1" dirty="0"/>
              <a:t>parameters</a:t>
            </a:r>
            <a:r>
              <a:rPr lang="en-US" sz="2800" dirty="0"/>
              <a:t> which are systematically wrong or “biased”</a:t>
            </a:r>
            <a:br>
              <a:rPr lang="en-US" sz="2800" dirty="0"/>
            </a:br>
            <a:br>
              <a:rPr lang="en-US" sz="2800" dirty="0"/>
            </a:br>
            <a:r>
              <a:rPr lang="en-US" sz="2800" dirty="0"/>
              <a:t>In ML </a:t>
            </a:r>
            <a:r>
              <a:rPr lang="en-US" sz="2800" b="1" dirty="0"/>
              <a:t>variance</a:t>
            </a:r>
            <a:r>
              <a:rPr lang="en-US" sz="2800" dirty="0"/>
              <a:t> refers to a </a:t>
            </a:r>
            <a:r>
              <a:rPr lang="en-US" sz="2800" i="1" dirty="0"/>
              <a:t>model</a:t>
            </a:r>
            <a:r>
              <a:rPr lang="en-US" sz="2800" dirty="0"/>
              <a:t> changing a lot as a function of a new sample of data.</a:t>
            </a:r>
          </a:p>
        </p:txBody>
      </p:sp>
      <p:pic>
        <p:nvPicPr>
          <p:cNvPr id="1026" name="Picture 2" descr="Image result for bias variance tradeo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497" y="2775569"/>
            <a:ext cx="10199469" cy="386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239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96948" y="-15765"/>
            <a:ext cx="7016167" cy="7010290"/>
          </a:xfrm>
          <a:prstGeom prst="rect">
            <a:avLst/>
          </a:prstGeo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86771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56771" y="1214472"/>
            <a:ext cx="12324661" cy="4154984"/>
          </a:xfrm>
        </p:spPr>
        <p:txBody>
          <a:bodyPr/>
          <a:lstStyle/>
          <a:p>
            <a:r>
              <a:rPr lang="en-US" dirty="0"/>
              <a:t>Machine Learning focuses on training models for </a:t>
            </a:r>
            <a:r>
              <a:rPr lang="en-US" i="1" dirty="0"/>
              <a:t>predictive accuracy</a:t>
            </a:r>
            <a:r>
              <a:rPr lang="en-US" dirty="0"/>
              <a:t>.</a:t>
            </a:r>
          </a:p>
          <a:p>
            <a:pPr lvl="1"/>
            <a:r>
              <a:rPr lang="en-US" dirty="0"/>
              <a:t>Good for: “How much will I sell next week?”</a:t>
            </a:r>
          </a:p>
          <a:p>
            <a:endParaRPr lang="en-US" dirty="0"/>
          </a:p>
          <a:p>
            <a:r>
              <a:rPr lang="en-US" dirty="0"/>
              <a:t>   Different from OLS’s strength in </a:t>
            </a:r>
            <a:r>
              <a:rPr lang="en-US" i="1" dirty="0"/>
              <a:t>parameter estimation</a:t>
            </a:r>
            <a:r>
              <a:rPr lang="en-US" dirty="0"/>
              <a:t>.</a:t>
            </a:r>
          </a:p>
          <a:p>
            <a:pPr lvl="1"/>
            <a:r>
              <a:rPr lang="en-US" dirty="0"/>
              <a:t>Good for: How much more will I sell if I drop price? How certain am I about that impact; is it statistically significant?</a:t>
            </a:r>
          </a:p>
        </p:txBody>
      </p:sp>
    </p:spTree>
    <p:extLst>
      <p:ext uri="{BB962C8B-B14F-4D97-AF65-F5344CB8AC3E}">
        <p14:creationId xmlns:p14="http://schemas.microsoft.com/office/powerpoint/2010/main" val="2881692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4493538"/>
          </a:xfrm>
        </p:spPr>
        <p:txBody>
          <a:bodyPr/>
          <a:lstStyle/>
          <a:p>
            <a:endParaRPr lang="en-US" sz="3200" dirty="0"/>
          </a:p>
          <a:p>
            <a:r>
              <a:rPr lang="en-US" sz="3200" dirty="0"/>
              <a:t>Estimates may be systematically “too low” or “too high” (bias) as long as good “out of sample”/”test sample” predictive properties.</a:t>
            </a:r>
          </a:p>
          <a:p>
            <a:endParaRPr lang="en-US" dirty="0"/>
          </a:p>
          <a:p>
            <a:r>
              <a:rPr lang="en-US" sz="3200" dirty="0"/>
              <a:t>Don’t  quantify uncertainty the same way. No classical </a:t>
            </a:r>
            <a:r>
              <a:rPr lang="en-US" sz="3200" i="1" dirty="0"/>
              <a:t>standard error</a:t>
            </a:r>
            <a:r>
              <a:rPr lang="en-US" sz="3200" dirty="0"/>
              <a:t>s or </a:t>
            </a:r>
            <a:r>
              <a:rPr lang="en-US" sz="3200" i="1" dirty="0"/>
              <a:t>confidence intervals</a:t>
            </a:r>
          </a:p>
          <a:p>
            <a:endParaRPr lang="en-US" dirty="0"/>
          </a:p>
          <a:p>
            <a:r>
              <a:rPr lang="en-US" sz="3200" dirty="0"/>
              <a:t>Neither OLS nor ML is “better”- use the right tool for the job! </a:t>
            </a:r>
          </a:p>
        </p:txBody>
      </p:sp>
    </p:spTree>
    <p:extLst>
      <p:ext uri="{BB962C8B-B14F-4D97-AF65-F5344CB8AC3E}">
        <p14:creationId xmlns:p14="http://schemas.microsoft.com/office/powerpoint/2010/main" val="2135397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Text Placeholder 2"/>
          <p:cNvSpPr>
            <a:spLocks noGrp="1"/>
          </p:cNvSpPr>
          <p:nvPr>
            <p:ph type="body" sz="quarter" idx="10"/>
          </p:nvPr>
        </p:nvSpPr>
        <p:spPr>
          <a:xfrm>
            <a:off x="274320" y="2038237"/>
            <a:ext cx="3202339" cy="2806922"/>
          </a:xfrm>
        </p:spPr>
        <p:txBody>
          <a:bodyPr/>
          <a:lstStyle/>
          <a:p>
            <a:r>
              <a:rPr lang="en-US" sz="3200" dirty="0"/>
              <a:t>Key insight:</a:t>
            </a:r>
          </a:p>
          <a:p>
            <a:endParaRPr lang="en-US" sz="3200" dirty="0"/>
          </a:p>
          <a:p>
            <a:r>
              <a:rPr lang="en-US" sz="2800" dirty="0"/>
              <a:t>How can we algorithmically prevent overfitting like the green line? </a:t>
            </a:r>
          </a:p>
        </p:txBody>
      </p:sp>
      <p:pic>
        <p:nvPicPr>
          <p:cNvPr id="4" name="Picture 3"/>
          <p:cNvPicPr>
            <a:picLocks noChangeAspect="1"/>
          </p:cNvPicPr>
          <p:nvPr/>
        </p:nvPicPr>
        <p:blipFill>
          <a:blip r:embed="rId2"/>
          <a:stretch>
            <a:fillRect/>
          </a:stretch>
        </p:blipFill>
        <p:spPr>
          <a:xfrm>
            <a:off x="4010732" y="1607302"/>
            <a:ext cx="8425743" cy="4679067"/>
          </a:xfrm>
          <a:prstGeom prst="rect">
            <a:avLst/>
          </a:prstGeom>
        </p:spPr>
      </p:pic>
    </p:spTree>
    <p:extLst>
      <p:ext uri="{BB962C8B-B14F-4D97-AF65-F5344CB8AC3E}">
        <p14:creationId xmlns:p14="http://schemas.microsoft.com/office/powerpoint/2010/main" val="249587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3742563"/>
          </a:xfrm>
        </p:spPr>
        <p:txBody>
          <a:bodyPr/>
          <a:lstStyle/>
          <a:p>
            <a:endParaRPr lang="en-US" sz="3200" dirty="0"/>
          </a:p>
          <a:p>
            <a:r>
              <a:rPr lang="en-US" sz="3200" dirty="0"/>
              <a:t>Idea: what if we make adding additional “stuff” to the model costly?  </a:t>
            </a:r>
          </a:p>
          <a:p>
            <a:endParaRPr lang="en-US" sz="3200" dirty="0"/>
          </a:p>
          <a:p>
            <a:r>
              <a:rPr lang="en-US" sz="3200" dirty="0"/>
              <a:t>Same thing as spending $20 at the store</a:t>
            </a:r>
          </a:p>
          <a:p>
            <a:r>
              <a:rPr lang="en-US" sz="3200" dirty="0"/>
              <a:t>	</a:t>
            </a:r>
            <a:r>
              <a:rPr lang="en-US" sz="2400" dirty="0"/>
              <a:t>Must carefully evaluate if adding additional features to the model is “worth” it.</a:t>
            </a:r>
          </a:p>
          <a:p>
            <a:endParaRPr lang="en-US" sz="2400" dirty="0"/>
          </a:p>
          <a:p>
            <a:r>
              <a:rPr lang="en-US" sz="2400" dirty="0"/>
              <a:t>	What do we mean by “worth it”?  </a:t>
            </a:r>
            <a:endParaRPr lang="en-US" sz="3200" dirty="0"/>
          </a:p>
        </p:txBody>
      </p:sp>
    </p:spTree>
    <p:extLst>
      <p:ext uri="{BB962C8B-B14F-4D97-AF65-F5344CB8AC3E}">
        <p14:creationId xmlns:p14="http://schemas.microsoft.com/office/powerpoint/2010/main" val="2585229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 to Machine Learning</a:t>
            </a:r>
          </a:p>
        </p:txBody>
      </p:sp>
      <p:sp>
        <p:nvSpPr>
          <p:cNvPr id="3" name="Text Placeholder 2"/>
          <p:cNvSpPr>
            <a:spLocks noGrp="1"/>
          </p:cNvSpPr>
          <p:nvPr>
            <p:ph type="body" sz="quarter" idx="10"/>
          </p:nvPr>
        </p:nvSpPr>
        <p:spPr>
          <a:xfrm>
            <a:off x="274638" y="1212850"/>
            <a:ext cx="11887200" cy="3742563"/>
          </a:xfrm>
        </p:spPr>
        <p:txBody>
          <a:bodyPr/>
          <a:lstStyle/>
          <a:p>
            <a:endParaRPr lang="en-US" sz="3200" dirty="0"/>
          </a:p>
          <a:p>
            <a:r>
              <a:rPr lang="en-US" sz="3200" dirty="0"/>
              <a:t>Idea: what if we make adding additional “stuff” to the model costly?  </a:t>
            </a:r>
          </a:p>
          <a:p>
            <a:endParaRPr lang="en-US" sz="3200" dirty="0"/>
          </a:p>
          <a:p>
            <a:r>
              <a:rPr lang="en-US" sz="3200" dirty="0"/>
              <a:t>Same thing as spending $20 at the store</a:t>
            </a:r>
          </a:p>
          <a:p>
            <a:r>
              <a:rPr lang="en-US" sz="3200" dirty="0"/>
              <a:t>	</a:t>
            </a:r>
            <a:r>
              <a:rPr lang="en-US" sz="2400" dirty="0"/>
              <a:t>Must carefully evaluate if adding additional features to the model is “worth” it.</a:t>
            </a:r>
          </a:p>
          <a:p>
            <a:endParaRPr lang="en-US" sz="2400" dirty="0"/>
          </a:p>
          <a:p>
            <a:r>
              <a:rPr lang="en-US" sz="2400" dirty="0"/>
              <a:t>	What do we mean by “worth it”?  If the model fit improves.</a:t>
            </a:r>
            <a:endParaRPr lang="en-US" sz="3200" dirty="0"/>
          </a:p>
        </p:txBody>
      </p:sp>
    </p:spTree>
    <p:extLst>
      <p:ext uri="{BB962C8B-B14F-4D97-AF65-F5344CB8AC3E}">
        <p14:creationId xmlns:p14="http://schemas.microsoft.com/office/powerpoint/2010/main" val="252378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Text Placeholder 2"/>
          <p:cNvSpPr>
            <a:spLocks noGrp="1"/>
          </p:cNvSpPr>
          <p:nvPr>
            <p:ph type="body" sz="quarter" idx="10"/>
          </p:nvPr>
        </p:nvSpPr>
        <p:spPr>
          <a:xfrm>
            <a:off x="274638" y="1212850"/>
            <a:ext cx="11887200" cy="4124206"/>
          </a:xfrm>
        </p:spPr>
        <p:txBody>
          <a:bodyPr/>
          <a:lstStyle/>
          <a:p>
            <a:r>
              <a:rPr lang="en-US" dirty="0"/>
              <a:t>Classes of explanatory Variables</a:t>
            </a:r>
          </a:p>
          <a:p>
            <a:r>
              <a:rPr lang="en-US" dirty="0"/>
              <a:t>   Logit</a:t>
            </a:r>
          </a:p>
          <a:p>
            <a:r>
              <a:rPr lang="en-US" dirty="0"/>
              <a:t>Bias-Variance Revisited</a:t>
            </a:r>
          </a:p>
          <a:p>
            <a:r>
              <a:rPr lang="en-US" dirty="0"/>
              <a:t>Regularization</a:t>
            </a:r>
          </a:p>
          <a:p>
            <a:r>
              <a:rPr lang="en-US" dirty="0"/>
              <a:t>   LASSO</a:t>
            </a:r>
          </a:p>
          <a:p>
            <a:r>
              <a:rPr lang="en-US" dirty="0"/>
              <a:t>   </a:t>
            </a:r>
          </a:p>
        </p:txBody>
      </p:sp>
    </p:spTree>
    <p:extLst>
      <p:ext uri="{BB962C8B-B14F-4D97-AF65-F5344CB8AC3E}">
        <p14:creationId xmlns:p14="http://schemas.microsoft.com/office/powerpoint/2010/main" val="37313164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LASSO</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49"/>
                <a:ext cx="6476999" cy="6181500"/>
              </a:xfrm>
            </p:spPr>
            <p:txBody>
              <a:bodyPr/>
              <a:lstStyle/>
              <a:p>
                <a:r>
                  <a:rPr lang="en-US" sz="3200" dirty="0"/>
                  <a:t>Standard OLS Regression</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oMath>
                </a14:m>
                <a:r>
                  <a:rPr lang="en-US" sz="3200" dirty="0"/>
                  <a:t> </a:t>
                </a:r>
              </a:p>
              <a:p>
                <a:endParaRPr lang="en-US" sz="3200" dirty="0"/>
              </a:p>
              <a:p>
                <a:r>
                  <a:rPr lang="en-US" sz="3200" dirty="0"/>
                  <a:t>LASSO</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r>
                      <a:rPr lang="en-US" sz="3200" i="1">
                        <a:latin typeface="Cambria Math" panose="02040503050406030204" pitchFamily="18" charset="0"/>
                      </a:rPr>
                      <m:t>+</m:t>
                    </m:r>
                    <m:r>
                      <a:rPr lang="en-US" sz="3200" i="1">
                        <a:latin typeface="Cambria Math" panose="02040503050406030204" pitchFamily="18" charset="0"/>
                      </a:rPr>
                      <m:t>𝜆</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𝑝</m:t>
                        </m:r>
                      </m:sub>
                      <m:sup/>
                      <m:e>
                        <m:d>
                          <m:dPr>
                            <m:begChr m:val="|"/>
                            <m:endChr m:val="|"/>
                            <m:ctrlPr>
                              <a:rPr lang="en-US" sz="3200" i="1">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𝑝</m:t>
                                </m:r>
                              </m:sub>
                            </m:sSub>
                          </m:e>
                        </m:d>
                      </m:e>
                    </m:nary>
                  </m:oMath>
                </a14:m>
                <a:r>
                  <a:rPr lang="en-US" sz="3200" dirty="0"/>
                  <a:t> </a:t>
                </a:r>
                <a:br>
                  <a:rPr lang="en-US" sz="3200" dirty="0"/>
                </a:br>
                <a:endParaRPr lang="en-US" sz="3200" dirty="0"/>
              </a:p>
              <a:p>
                <a:endParaRPr lang="en-US" sz="3200" dirty="0"/>
              </a:p>
              <a:p>
                <a:r>
                  <a:rPr lang="en-US" sz="3200" dirty="0"/>
                  <a:t>Ridge Regression</a:t>
                </a:r>
              </a:p>
              <a:p>
                <a:pPr algn="ctr"/>
                <a14:m>
                  <m:oMath xmlns:m="http://schemas.openxmlformats.org/officeDocument/2006/math">
                    <m:sSub>
                      <m:sSubPr>
                        <m:ctrlPr>
                          <a:rPr lang="en-US" sz="3200" i="1">
                            <a:latin typeface="Cambria Math" panose="02040503050406030204" pitchFamily="18" charset="0"/>
                          </a:rPr>
                        </m:ctrlPr>
                      </m:sSubPr>
                      <m:e>
                        <m:r>
                          <m:rPr>
                            <m:sty m:val="p"/>
                          </m:rPr>
                          <a:rPr lang="en-US" sz="3200" i="1">
                            <a:latin typeface="Cambria Math" panose="02040503050406030204" pitchFamily="18" charset="0"/>
                          </a:rPr>
                          <m:t>min</m:t>
                        </m:r>
                      </m:e>
                      <m:sub>
                        <m:r>
                          <a:rPr lang="en-US" sz="3200" i="1">
                            <a:latin typeface="Cambria Math" panose="02040503050406030204" pitchFamily="18" charset="0"/>
                          </a:rPr>
                          <m:t>𝛽</m:t>
                        </m:r>
                      </m:sub>
                    </m:sSub>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𝑖</m:t>
                        </m: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r>
                                  <a:rPr lang="en-US" sz="3200" i="1">
                                    <a:latin typeface="Cambria Math" panose="02040503050406030204" pitchFamily="18" charset="0"/>
                                  </a:rPr>
                                  <m:t>𝛽</m:t>
                                </m:r>
                              </m:e>
                            </m:d>
                          </m:e>
                          <m:sup>
                            <m:r>
                              <a:rPr lang="en-US" sz="3200" b="0" i="1" smtClean="0">
                                <a:latin typeface="Cambria Math" panose="02040503050406030204" pitchFamily="18" charset="0"/>
                              </a:rPr>
                              <m:t>2</m:t>
                            </m:r>
                          </m:sup>
                        </m:sSup>
                      </m:e>
                    </m:nary>
                    <m:r>
                      <a:rPr lang="en-US" sz="3200" i="1">
                        <a:latin typeface="Cambria Math" panose="02040503050406030204" pitchFamily="18" charset="0"/>
                      </a:rPr>
                      <m:t>+</m:t>
                    </m:r>
                    <m:r>
                      <a:rPr lang="en-US" sz="3200" i="1">
                        <a:latin typeface="Cambria Math" panose="02040503050406030204" pitchFamily="18" charset="0"/>
                      </a:rPr>
                      <m:t>𝜆</m:t>
                    </m:r>
                    <m:nary>
                      <m:naryPr>
                        <m:chr m:val="∑"/>
                        <m:supHide m:val="on"/>
                        <m:ctrlPr>
                          <a:rPr lang="en-US" sz="3200" i="1">
                            <a:latin typeface="Cambria Math" panose="02040503050406030204" pitchFamily="18" charset="0"/>
                          </a:rPr>
                        </m:ctrlPr>
                      </m:naryPr>
                      <m:sub>
                        <m:r>
                          <a:rPr lang="en-US" sz="3200" i="1">
                            <a:latin typeface="Cambria Math" panose="02040503050406030204" pitchFamily="18" charset="0"/>
                          </a:rPr>
                          <m:t>𝑝</m:t>
                        </m:r>
                      </m:sub>
                      <m:sup/>
                      <m:e>
                        <m:sSup>
                          <m:sSupPr>
                            <m:ctrlPr>
                              <a:rPr lang="en-US" sz="3200" i="1">
                                <a:latin typeface="Cambria Math" panose="02040503050406030204" pitchFamily="18" charset="0"/>
                              </a:rPr>
                            </m:ctrlPr>
                          </m:sSupPr>
                          <m:e>
                            <m:d>
                              <m:dPr>
                                <m:begChr m:val="|"/>
                                <m:endChr m:val="|"/>
                                <m:ctrlPr>
                                  <a:rPr lang="en-US" sz="3200" i="1">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i="1">
                                        <a:latin typeface="Cambria Math" panose="02040503050406030204" pitchFamily="18" charset="0"/>
                                      </a:rPr>
                                      <m:t>𝛽</m:t>
                                    </m:r>
                                  </m:e>
                                  <m:sub>
                                    <m:r>
                                      <a:rPr lang="en-US" sz="3200" b="0" i="1" smtClean="0">
                                        <a:latin typeface="Cambria Math" panose="02040503050406030204" pitchFamily="18" charset="0"/>
                                      </a:rPr>
                                      <m:t>𝑝</m:t>
                                    </m:r>
                                  </m:sub>
                                </m:sSub>
                              </m:e>
                            </m:d>
                          </m:e>
                          <m:sup>
                            <m:r>
                              <a:rPr lang="en-US" sz="3200" i="1">
                                <a:latin typeface="Cambria Math" panose="02040503050406030204" pitchFamily="18" charset="0"/>
                              </a:rPr>
                              <m:t>2</m:t>
                            </m:r>
                          </m:sup>
                        </m:sSup>
                      </m:e>
                    </m:nary>
                  </m:oMath>
                </a14:m>
                <a:r>
                  <a:rPr lang="en-US" dirty="0"/>
                  <a:t> </a:t>
                </a:r>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49"/>
                <a:ext cx="6476999" cy="618150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p:cNvSpPr>
                <a:spLocks noGrp="1"/>
              </p:cNvSpPr>
              <p:nvPr>
                <p:ph type="body" sz="quarter" idx="11"/>
              </p:nvPr>
            </p:nvSpPr>
            <p:spPr>
              <a:xfrm>
                <a:off x="6675439" y="1212849"/>
                <a:ext cx="5486399" cy="4942892"/>
              </a:xfrm>
            </p:spPr>
            <p:txBody>
              <a:bodyPr/>
              <a:lstStyle/>
              <a:p>
                <a:endParaRPr lang="en-US" sz="3200" dirty="0"/>
              </a:p>
              <a:p>
                <a:endParaRPr lang="en-US" sz="3200" dirty="0"/>
              </a:p>
              <a:p>
                <a:endParaRPr lang="en-US" sz="3200" dirty="0"/>
              </a:p>
              <a:p>
                <a:r>
                  <a:rPr lang="en-US" sz="3200" dirty="0"/>
                  <a:t>LASSO &amp; Ridge both penalize coefficients towards 0</a:t>
                </a:r>
              </a:p>
              <a:p>
                <a:endParaRPr lang="en-US" sz="3200" dirty="0"/>
              </a:p>
              <a:p>
                <a14:m>
                  <m:oMath xmlns:m="http://schemas.openxmlformats.org/officeDocument/2006/math">
                    <m:r>
                      <a:rPr lang="en-US" sz="3200" i="1">
                        <a:latin typeface="Cambria Math" panose="02040503050406030204" pitchFamily="18" charset="0"/>
                      </a:rPr>
                      <m:t>𝜆</m:t>
                    </m:r>
                  </m:oMath>
                </a14:m>
                <a:r>
                  <a:rPr lang="en-US" sz="3200" dirty="0"/>
                  <a:t> controls penalization.  Big </a:t>
                </a:r>
                <a14:m>
                  <m:oMath xmlns:m="http://schemas.openxmlformats.org/officeDocument/2006/math">
                    <m:r>
                      <a:rPr lang="en-US" sz="3200" i="1">
                        <a:latin typeface="Cambria Math" panose="02040503050406030204" pitchFamily="18" charset="0"/>
                      </a:rPr>
                      <m:t>𝜆</m:t>
                    </m:r>
                  </m:oMath>
                </a14:m>
                <a:r>
                  <a:rPr lang="en-US" sz="3200" dirty="0"/>
                  <a:t> means push most coefficients towards 0 -&gt; bias</a:t>
                </a:r>
              </a:p>
            </p:txBody>
          </p:sp>
        </mc:Choice>
        <mc:Fallback xmlns="">
          <p:sp>
            <p:nvSpPr>
              <p:cNvPr id="4" name="Text Placeholder 3"/>
              <p:cNvSpPr>
                <a:spLocks noGrp="1" noRot="1" noChangeAspect="1" noMove="1" noResize="1" noEditPoints="1" noAdjustHandles="1" noChangeArrowheads="1" noChangeShapeType="1" noTextEdit="1"/>
              </p:cNvSpPr>
              <p:nvPr>
                <p:ph type="body" sz="quarter" idx="11"/>
              </p:nvPr>
            </p:nvSpPr>
            <p:spPr>
              <a:xfrm>
                <a:off x="6675439" y="1212849"/>
                <a:ext cx="5486399" cy="4942892"/>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4654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27664" y="2017028"/>
                <a:ext cx="4648198" cy="3902607"/>
              </a:xfrm>
            </p:spPr>
            <p:txBody>
              <a:bodyPr/>
              <a:lstStyle/>
              <a:p>
                <a:r>
                  <a:rPr lang="en-US" sz="2800" dirty="0"/>
                  <a:t>𝜆 determines (inversely) “budget for coefficients”</a:t>
                </a:r>
              </a:p>
              <a:p>
                <a:endParaRPr lang="en-US" sz="2800" dirty="0"/>
              </a:p>
              <a:p>
                <a:r>
                  <a:rPr lang="en-US" sz="2800" dirty="0"/>
                  <a:t>“Small </a:t>
                </a:r>
                <a14:m>
                  <m:oMath xmlns:m="http://schemas.openxmlformats.org/officeDocument/2006/math">
                    <m:r>
                      <a:rPr lang="en-US" sz="2800" i="1">
                        <a:latin typeface="Cambria Math" panose="02040503050406030204" pitchFamily="18" charset="0"/>
                      </a:rPr>
                      <m:t>𝜆</m:t>
                    </m:r>
                  </m:oMath>
                </a14:m>
                <a:r>
                  <a:rPr lang="en-US" sz="2800" dirty="0"/>
                  <a:t>” = “Big budget” (close to OLS)</a:t>
                </a:r>
              </a:p>
              <a:p>
                <a:endParaRPr lang="en-US" sz="2800" dirty="0"/>
              </a:p>
              <a:p>
                <a:r>
                  <a:rPr lang="en-US" sz="2800" dirty="0"/>
                  <a:t>Penalty form affects shape (trade-off between </a:t>
                </a:r>
                <a:r>
                  <a:rPr lang="en-US" sz="2800" dirty="0" err="1"/>
                  <a:t>params</a:t>
                </a:r>
                <a:r>
                  <a:rPr lang="en-US" sz="2800"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27664" y="2017028"/>
                <a:ext cx="4648198" cy="3902607"/>
              </a:xfrm>
              <a:blipFill>
                <a:blip r:embed="rId2"/>
                <a:stretch>
                  <a:fillRect/>
                </a:stretch>
              </a:blipFill>
            </p:spPr>
            <p:txBody>
              <a:bodyPr/>
              <a:lstStyle/>
              <a:p>
                <a:r>
                  <a:rPr lang="en-US">
                    <a:noFill/>
                  </a:rPr>
                  <a:t> </a:t>
                </a:r>
              </a:p>
            </p:txBody>
          </p:sp>
        </mc:Fallback>
      </mc:AlternateContent>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908" y="1211262"/>
            <a:ext cx="7688729" cy="5514140"/>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Ridge</a:t>
            </a:r>
          </a:p>
        </p:txBody>
      </p:sp>
    </p:spTree>
    <p:extLst>
      <p:ext uri="{BB962C8B-B14F-4D97-AF65-F5344CB8AC3E}">
        <p14:creationId xmlns:p14="http://schemas.microsoft.com/office/powerpoint/2010/main" val="21407347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Coefficient Budget and Penalization</a:t>
            </a:r>
          </a:p>
        </p:txBody>
      </p:sp>
      <p:sp>
        <p:nvSpPr>
          <p:cNvPr id="3" name="Text Placeholder 2"/>
          <p:cNvSpPr>
            <a:spLocks noGrp="1"/>
          </p:cNvSpPr>
          <p:nvPr>
            <p:ph type="body" sz="quarter" idx="10"/>
          </p:nvPr>
        </p:nvSpPr>
        <p:spPr>
          <a:xfrm>
            <a:off x="274320" y="1805085"/>
            <a:ext cx="4648198" cy="3471720"/>
          </a:xfrm>
        </p:spPr>
        <p:txBody>
          <a:bodyPr/>
          <a:lstStyle/>
          <a:p>
            <a:endParaRPr lang="en-US" dirty="0"/>
          </a:p>
          <a:p>
            <a:r>
              <a:rPr lang="en-US" sz="2800" dirty="0"/>
              <a:t>Ridge will smoothly make coefficients small</a:t>
            </a:r>
          </a:p>
          <a:p>
            <a:endParaRPr lang="en-US" sz="2800" dirty="0"/>
          </a:p>
          <a:p>
            <a:r>
              <a:rPr lang="en-US" sz="2800" dirty="0"/>
              <a:t>LASSO will push many coefficients to 0 (“model selection”)</a:t>
            </a:r>
          </a:p>
        </p:txBody>
      </p:sp>
      <p:sp>
        <p:nvSpPr>
          <p:cNvPr id="4" name="Text Placeholder 3"/>
          <p:cNvSpPr>
            <a:spLocks noGrp="1"/>
          </p:cNvSpPr>
          <p:nvPr>
            <p:ph type="body" sz="quarter" idx="11"/>
          </p:nvPr>
        </p:nvSpPr>
        <p:spPr/>
        <p:txBody>
          <a:bodyPr/>
          <a:lstStyle/>
          <a:p>
            <a:endParaRPr lang="en-US"/>
          </a:p>
        </p:txBody>
      </p:sp>
      <p:pic>
        <p:nvPicPr>
          <p:cNvPr id="5" name="Picture Placeholder 6"/>
          <p:cNvPicPr>
            <a:picLocks noChangeAspect="1"/>
          </p:cNvPicPr>
          <p:nvPr/>
        </p:nvPicPr>
        <p:blipFill>
          <a:blip r:embed="rId2"/>
          <a:stretch>
            <a:fillRect/>
          </a:stretch>
        </p:blipFill>
        <p:spPr>
          <a:xfrm>
            <a:off x="4777908" y="1211263"/>
            <a:ext cx="7688729" cy="5514138"/>
          </a:xfrm>
          <a:prstGeom prst="rect">
            <a:avLst/>
          </a:prstGeom>
        </p:spPr>
      </p:pic>
      <p:sp>
        <p:nvSpPr>
          <p:cNvPr id="6" name="TextBox 5"/>
          <p:cNvSpPr txBox="1"/>
          <p:nvPr/>
        </p:nvSpPr>
        <p:spPr>
          <a:xfrm>
            <a:off x="5456237" y="1805085"/>
            <a:ext cx="12806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LASSO</a:t>
            </a:r>
          </a:p>
        </p:txBody>
      </p:sp>
      <p:sp>
        <p:nvSpPr>
          <p:cNvPr id="7" name="TextBox 6"/>
          <p:cNvSpPr txBox="1"/>
          <p:nvPr/>
        </p:nvSpPr>
        <p:spPr>
          <a:xfrm>
            <a:off x="9342437" y="1793145"/>
            <a:ext cx="11515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accent5"/>
                </a:solidFill>
              </a:rPr>
              <a:t>Ridge</a:t>
            </a:r>
          </a:p>
        </p:txBody>
      </p:sp>
    </p:spTree>
    <p:extLst>
      <p:ext uri="{BB962C8B-B14F-4D97-AF65-F5344CB8AC3E}">
        <p14:creationId xmlns:p14="http://schemas.microsoft.com/office/powerpoint/2010/main" val="3042383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1" y="1212850"/>
                <a:ext cx="12436474" cy="4893647"/>
              </a:xfrm>
            </p:spPr>
            <p:txBody>
              <a:bodyPr/>
              <a:lstStyle/>
              <a:p>
                <a:r>
                  <a:rPr lang="en-US" sz="3200" dirty="0"/>
                  <a:t>ML models are very flexible. Try to fit all patterns</a:t>
                </a:r>
              </a:p>
              <a:p>
                <a:r>
                  <a:rPr lang="en-US" sz="3200" dirty="0"/>
                  <a:t>Great when learning the main relationships</a:t>
                </a:r>
              </a:p>
              <a:p>
                <a:r>
                  <a:rPr lang="en-US" sz="3200" dirty="0"/>
                  <a:t>Can go too far and fit minor quirks in the data</a:t>
                </a:r>
              </a:p>
              <a:p>
                <a:pPr lvl="1"/>
                <a:r>
                  <a:rPr lang="en-US" dirty="0"/>
                  <a:t>   Always some randomness due to sampling.</a:t>
                </a:r>
              </a:p>
              <a:p>
                <a:pPr lvl="1"/>
                <a:r>
                  <a:rPr lang="en-US" dirty="0"/>
                  <a:t>   World changes so many small things in the past won’t generalize to the future.</a:t>
                </a:r>
              </a:p>
              <a:p>
                <a:endParaRPr lang="en-US" sz="3200" dirty="0"/>
              </a:p>
              <a:p>
                <a:r>
                  <a:rPr lang="en-US" sz="3200" dirty="0"/>
                  <a:t>Overfitting makes model perform worse on new data </a:t>
                </a:r>
              </a:p>
              <a:p>
                <a:r>
                  <a:rPr lang="en-US" sz="3200" dirty="0"/>
                  <a:t>   - e.g., out-of-sample, test sample, cross validated MSE</a:t>
                </a:r>
              </a:p>
              <a:p>
                <a:r>
                  <a:rPr lang="en-US" sz="3200" dirty="0"/>
                  <a:t>We want just the “right” amount of flexibility. </a:t>
                </a:r>
              </a:p>
              <a:p>
                <a:pPr lvl="1"/>
                <a:r>
                  <a:rPr lang="en-US" dirty="0"/>
                  <a:t>For linear models this is controlled by </a:t>
                </a:r>
                <a14:m>
                  <m:oMath xmlns:m="http://schemas.openxmlformats.org/officeDocument/2006/math">
                    <m:r>
                      <a:rPr lang="en-US" i="1">
                        <a:latin typeface="Cambria Math" panose="02040503050406030204" pitchFamily="18" charset="0"/>
                      </a:rPr>
                      <m:t>𝜆</m:t>
                    </m:r>
                  </m:oMath>
                </a14:m>
                <a:r>
                  <a:rPr lang="en-US"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1" y="1212850"/>
                <a:ext cx="12436474" cy="489364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6703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Prediction Error</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7" y="1212850"/>
                <a:ext cx="12115799" cy="5847113"/>
              </a:xfrm>
            </p:spPr>
            <p:txBody>
              <a:bodyPr/>
              <a:lstStyle/>
              <a:p>
                <a:r>
                  <a:rPr lang="en-US" dirty="0"/>
                  <a:t>Quantify overfitting. Estimate prediction error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𝐸𝑟𝑟𝑜𝑟</m:t>
                        </m:r>
                      </m:e>
                    </m:acc>
                    <m:r>
                      <a:rPr lang="en-US" i="1">
                        <a:latin typeface="Cambria Math" panose="02040503050406030204" pitchFamily="18" charset="0"/>
                      </a:rPr>
                      <m:t>(</m:t>
                    </m:r>
                    <m:r>
                      <a:rPr lang="en-US" i="1">
                        <a:latin typeface="Cambria Math" panose="02040503050406030204" pitchFamily="18" charset="0"/>
                      </a:rPr>
                      <m:t>𝜆</m:t>
                    </m:r>
                    <m:r>
                      <a:rPr lang="en-US" i="1">
                        <a:latin typeface="Cambria Math" panose="02040503050406030204" pitchFamily="18" charset="0"/>
                      </a:rPr>
                      <m:t>)</m:t>
                    </m:r>
                  </m:oMath>
                </a14:m>
                <a:r>
                  <a:rPr lang="en-US" dirty="0"/>
                  <a:t> </a:t>
                </a:r>
              </a:p>
              <a:p>
                <a:endParaRPr lang="en-US" b="1" i="1" dirty="0"/>
              </a:p>
              <a:p>
                <a:r>
                  <a:rPr lang="en-US" b="1" i="1" dirty="0"/>
                  <a:t>k</a:t>
                </a:r>
                <a:r>
                  <a:rPr lang="en-US" b="1" dirty="0"/>
                  <a:t>-fold Cross-Validation:</a:t>
                </a:r>
                <a:endParaRPr lang="en-US" dirty="0"/>
              </a:p>
              <a:p>
                <a:pPr marL="457200" indent="-457200">
                  <a:buFont typeface="Arial" panose="020B0604020202020204" pitchFamily="34" charset="0"/>
                  <a:buChar char="•"/>
                </a:pPr>
                <a:r>
                  <a:rPr lang="en-US" sz="3200" dirty="0"/>
                  <a:t>Split data randomly into </a:t>
                </a:r>
                <a:r>
                  <a:rPr lang="en-US" sz="3200" i="1" dirty="0"/>
                  <a:t>k</a:t>
                </a:r>
                <a:r>
                  <a:rPr lang="en-US" sz="3200" dirty="0"/>
                  <a:t> portion (e.g., 5 or 10)</a:t>
                </a:r>
              </a:p>
              <a:p>
                <a:pPr marL="457200" indent="-457200">
                  <a:buFont typeface="Arial" panose="020B0604020202020204" pitchFamily="34" charset="0"/>
                  <a:buChar char="•"/>
                </a:pPr>
                <a:r>
                  <a:rPr lang="en-US" sz="3200" dirty="0"/>
                  <a:t>For each </a:t>
                </a:r>
                <a:r>
                  <a:rPr lang="en-US" sz="3200" i="1" dirty="0"/>
                  <a:t>s</a:t>
                </a:r>
                <a:r>
                  <a:rPr lang="en-US" sz="3200" dirty="0"/>
                  <a:t> in {1,…,</a:t>
                </a:r>
                <a:r>
                  <a:rPr lang="en-US" sz="3200" i="1" dirty="0"/>
                  <a:t>k</a:t>
                </a:r>
                <a:r>
                  <a:rPr lang="en-US" sz="3200" dirty="0"/>
                  <a:t>}:</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Train model on all but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(most of the data)</a:t>
                </a:r>
              </a:p>
              <a:p>
                <a:pPr marL="800100" lvl="3" indent="-342900">
                  <a:buFont typeface="Arial" panose="020B0604020202020204" pitchFamily="34" charset="0"/>
                  <a:buChar char="•"/>
                </a:pPr>
                <a:r>
                  <a:rPr lang="en-US" sz="2800" dirty="0">
                    <a:gradFill>
                      <a:gsLst>
                        <a:gs pos="1250">
                          <a:schemeClr val="tx2"/>
                        </a:gs>
                        <a:gs pos="99000">
                          <a:schemeClr val="tx2"/>
                        </a:gs>
                      </a:gsLst>
                      <a:lin ang="5400000" scaled="0"/>
                    </a:gradFill>
                    <a:latin typeface="+mj-lt"/>
                  </a:rPr>
                  <a:t>Use trained model to calculate error on section </a:t>
                </a:r>
                <a:r>
                  <a:rPr lang="en-US" sz="2800" i="1" dirty="0">
                    <a:gradFill>
                      <a:gsLst>
                        <a:gs pos="1250">
                          <a:schemeClr val="tx2"/>
                        </a:gs>
                        <a:gs pos="99000">
                          <a:schemeClr val="tx2"/>
                        </a:gs>
                      </a:gsLst>
                      <a:lin ang="5400000" scaled="0"/>
                    </a:gradFill>
                    <a:latin typeface="+mj-lt"/>
                  </a:rPr>
                  <a:t>s</a:t>
                </a:r>
                <a:r>
                  <a:rPr lang="en-US" sz="2800" dirty="0">
                    <a:gradFill>
                      <a:gsLst>
                        <a:gs pos="1250">
                          <a:schemeClr val="tx2"/>
                        </a:gs>
                        <a:gs pos="99000">
                          <a:schemeClr val="tx2"/>
                        </a:gs>
                      </a:gsLst>
                      <a:lin ang="5400000" scaled="0"/>
                    </a:gradFill>
                    <a:latin typeface="+mj-lt"/>
                  </a:rPr>
                  <a:t>. Call that </a:t>
                </a:r>
                <a14:m>
                  <m:oMath xmlns:m="http://schemas.openxmlformats.org/officeDocument/2006/math">
                    <m:r>
                      <a:rPr lang="en-US" sz="2800">
                        <a:gradFill>
                          <a:gsLst>
                            <a:gs pos="1250">
                              <a:schemeClr val="tx2"/>
                            </a:gs>
                            <a:gs pos="99000">
                              <a:schemeClr val="tx2"/>
                            </a:gs>
                          </a:gsLst>
                          <a:lin ang="5400000" scaled="0"/>
                        </a:gradFill>
                        <a:latin typeface="Cambria Math" panose="02040503050406030204" pitchFamily="18" charset="0"/>
                      </a:rPr>
                      <m:t>𝐸𝑟𝑟𝑜𝑟</m:t>
                    </m:r>
                    <m:r>
                      <a:rPr lang="en-US" sz="2800">
                        <a:gradFill>
                          <a:gsLst>
                            <a:gs pos="1250">
                              <a:schemeClr val="tx2"/>
                            </a:gs>
                            <a:gs pos="99000">
                              <a:schemeClr val="tx2"/>
                            </a:gs>
                          </a:gsLst>
                          <a:lin ang="5400000" scaled="0"/>
                        </a:gradFill>
                        <a:latin typeface="Cambria Math" panose="02040503050406030204" pitchFamily="18" charset="0"/>
                      </a:rPr>
                      <m:t>(</m:t>
                    </m:r>
                    <m:r>
                      <a:rPr lang="en-US" sz="2800">
                        <a:gradFill>
                          <a:gsLst>
                            <a:gs pos="1250">
                              <a:schemeClr val="tx2"/>
                            </a:gs>
                            <a:gs pos="99000">
                              <a:schemeClr val="tx2"/>
                            </a:gs>
                          </a:gsLst>
                          <a:lin ang="5400000" scaled="0"/>
                        </a:gradFill>
                        <a:latin typeface="Cambria Math" panose="02040503050406030204" pitchFamily="18" charset="0"/>
                      </a:rPr>
                      <m:t>𝜆</m:t>
                    </m:r>
                    <m:r>
                      <a:rPr lang="en-US" sz="2800">
                        <a:gradFill>
                          <a:gsLst>
                            <a:gs pos="1250">
                              <a:schemeClr val="tx2"/>
                            </a:gs>
                            <a:gs pos="99000">
                              <a:schemeClr val="tx2"/>
                            </a:gs>
                          </a:gsLst>
                          <a:lin ang="5400000" scaled="0"/>
                        </a:gradFill>
                        <a:latin typeface="Cambria Math" panose="02040503050406030204" pitchFamily="18" charset="0"/>
                      </a:rPr>
                      <m:t>,</m:t>
                    </m:r>
                    <m:r>
                      <m:rPr>
                        <m:sty m:val="p"/>
                      </m:rPr>
                      <a:rPr lang="en-US" sz="2800" b="0" i="0" smtClean="0">
                        <a:gradFill>
                          <a:gsLst>
                            <a:gs pos="1250">
                              <a:schemeClr val="tx2"/>
                            </a:gs>
                            <a:gs pos="99000">
                              <a:schemeClr val="tx2"/>
                            </a:gs>
                          </a:gsLst>
                          <a:lin ang="5400000" scaled="0"/>
                        </a:gradFill>
                        <a:latin typeface="Cambria Math" panose="02040503050406030204" pitchFamily="18" charset="0"/>
                      </a:rPr>
                      <m:t>s</m:t>
                    </m:r>
                    <m:r>
                      <a:rPr lang="en-US" sz="2800">
                        <a:gradFill>
                          <a:gsLst>
                            <a:gs pos="1250">
                              <a:schemeClr val="tx2"/>
                            </a:gs>
                            <a:gs pos="99000">
                              <a:schemeClr val="tx2"/>
                            </a:gs>
                          </a:gsLst>
                          <a:lin ang="5400000" scaled="0"/>
                        </a:gradFill>
                        <a:latin typeface="Cambria Math" panose="02040503050406030204" pitchFamily="18" charset="0"/>
                      </a:rPr>
                      <m:t>)</m:t>
                    </m:r>
                  </m:oMath>
                </a14:m>
                <a:endParaRPr lang="en-US" sz="2800" dirty="0">
                  <a:gradFill>
                    <a:gsLst>
                      <a:gs pos="1250">
                        <a:schemeClr val="tx2"/>
                      </a:gs>
                      <a:gs pos="99000">
                        <a:schemeClr val="tx2"/>
                      </a:gs>
                    </a:gsLst>
                    <a:lin ang="5400000" scaled="0"/>
                  </a:gradFill>
                  <a:latin typeface="+mj-lt"/>
                </a:endParaRPr>
              </a:p>
              <a:p>
                <a:pPr marL="457200" indent="-457200">
                  <a:buFont typeface="Arial" panose="020B0604020202020204" pitchFamily="34" charset="0"/>
                  <a:buChar char="•"/>
                </a:pPr>
                <a:r>
                  <a:rPr lang="en-US" sz="3200" dirty="0"/>
                  <a:t>Then </a:t>
                </a:r>
                <a14:m>
                  <m:oMath xmlns:m="http://schemas.openxmlformats.org/officeDocument/2006/math">
                    <m:acc>
                      <m:accPr>
                        <m:chr m:val="̂"/>
                        <m:ctrlPr>
                          <a:rPr lang="en-US" sz="3200" i="1">
                            <a:latin typeface="Cambria Math" panose="02040503050406030204" pitchFamily="18" charset="0"/>
                          </a:rPr>
                        </m:ctrlPr>
                      </m:accPr>
                      <m:e>
                        <m:r>
                          <a:rPr lang="en-US" sz="3200" i="1">
                            <a:latin typeface="Cambria Math" panose="02040503050406030204" pitchFamily="18" charset="0"/>
                          </a:rPr>
                          <m:t>𝐸𝑟𝑟𝑜𝑟</m:t>
                        </m:r>
                      </m:e>
                    </m:acc>
                    <m:d>
                      <m:dPr>
                        <m:ctrlPr>
                          <a:rPr lang="en-US" sz="3200" i="1">
                            <a:latin typeface="Cambria Math" panose="02040503050406030204" pitchFamily="18" charset="0"/>
                          </a:rPr>
                        </m:ctrlPr>
                      </m:dPr>
                      <m:e>
                        <m:r>
                          <a:rPr lang="en-US" sz="3200" i="1">
                            <a:latin typeface="Cambria Math" panose="02040503050406030204" pitchFamily="18" charset="0"/>
                          </a:rPr>
                          <m:t>𝜆</m:t>
                        </m:r>
                      </m:e>
                    </m:d>
                    <m:r>
                      <a:rPr lang="en-US" sz="3200" i="1">
                        <a:latin typeface="Cambria Math" panose="02040503050406030204" pitchFamily="18" charset="0"/>
                      </a:rPr>
                      <m:t>=</m:t>
                    </m:r>
                    <m:box>
                      <m:boxPr>
                        <m:ctrlPr>
                          <a:rPr lang="en-US" sz="3200" i="1">
                            <a:latin typeface="Cambria Math" panose="02040503050406030204" pitchFamily="18" charset="0"/>
                          </a:rPr>
                        </m:ctrlPr>
                      </m:boxPr>
                      <m:e>
                        <m:argPr>
                          <m:argSz m:val="-1"/>
                        </m:argPr>
                        <m:f>
                          <m:fPr>
                            <m:ctrlPr>
                              <a:rPr lang="en-US" sz="3200" i="1">
                                <a:latin typeface="Cambria Math" panose="02040503050406030204" pitchFamily="18" charset="0"/>
                              </a:rPr>
                            </m:ctrlPr>
                          </m:fPr>
                          <m:num>
                            <m:r>
                              <a:rPr lang="en-US" sz="3200" i="1">
                                <a:latin typeface="Cambria Math" panose="02040503050406030204" pitchFamily="18" charset="0"/>
                              </a:rPr>
                              <m:t>1</m:t>
                            </m:r>
                          </m:num>
                          <m:den>
                            <m:r>
                              <a:rPr lang="en-US" sz="3200" i="1">
                                <a:latin typeface="Cambria Math" panose="02040503050406030204" pitchFamily="18" charset="0"/>
                              </a:rPr>
                              <m:t>𝑘</m:t>
                            </m:r>
                          </m:den>
                        </m:f>
                      </m:e>
                    </m:box>
                    <m:nary>
                      <m:naryPr>
                        <m:chr m:val="∑"/>
                        <m:limLoc m:val="subSup"/>
                        <m:supHide m:val="on"/>
                        <m:ctrlPr>
                          <a:rPr lang="en-US" sz="3200" i="1">
                            <a:latin typeface="Cambria Math" panose="02040503050406030204" pitchFamily="18" charset="0"/>
                          </a:rPr>
                        </m:ctrlPr>
                      </m:naryPr>
                      <m:sub>
                        <m:r>
                          <a:rPr lang="en-US" sz="3200" b="0" i="1" smtClean="0">
                            <a:latin typeface="Cambria Math" panose="02040503050406030204" pitchFamily="18" charset="0"/>
                          </a:rPr>
                          <m:t>𝑠</m:t>
                        </m:r>
                      </m:sub>
                      <m:sup/>
                      <m:e>
                        <m:r>
                          <a:rPr lang="en-US" sz="3200" i="1">
                            <a:latin typeface="Cambria Math" panose="02040503050406030204" pitchFamily="18" charset="0"/>
                          </a:rPr>
                          <m:t>𝐸𝑟𝑟𝑜𝑟</m:t>
                        </m:r>
                        <m:r>
                          <a:rPr lang="en-US" sz="3200" i="1">
                            <a:latin typeface="Cambria Math" panose="02040503050406030204" pitchFamily="18" charset="0"/>
                          </a:rPr>
                          <m:t>(</m:t>
                        </m:r>
                        <m:r>
                          <a:rPr lang="en-US" sz="3200" i="1">
                            <a:latin typeface="Cambria Math" panose="02040503050406030204" pitchFamily="18" charset="0"/>
                          </a:rPr>
                          <m:t>𝜆</m:t>
                        </m:r>
                        <m:r>
                          <a:rPr lang="en-US" sz="3200" i="1">
                            <a:latin typeface="Cambria Math" panose="02040503050406030204" pitchFamily="18" charset="0"/>
                          </a:rPr>
                          <m:t>,</m:t>
                        </m:r>
                        <m:r>
                          <a:rPr lang="en-US" sz="3200" b="0" i="1" smtClean="0">
                            <a:latin typeface="Cambria Math" panose="02040503050406030204" pitchFamily="18" charset="0"/>
                          </a:rPr>
                          <m:t>𝑠</m:t>
                        </m:r>
                        <m:r>
                          <a:rPr lang="en-US" sz="3200" i="1">
                            <a:latin typeface="Cambria Math" panose="02040503050406030204" pitchFamily="18" charset="0"/>
                          </a:rPr>
                          <m:t>)</m:t>
                        </m:r>
                      </m:e>
                    </m:nary>
                  </m:oMath>
                </a14:m>
                <a:endParaRPr lang="en-US" sz="3200" dirty="0"/>
              </a:p>
              <a:p>
                <a:pPr marL="457200" indent="-457200">
                  <a:buFont typeface="Arial" panose="020B0604020202020204" pitchFamily="34" charset="0"/>
                  <a:buChar char="•"/>
                </a:pPr>
                <a:endParaRPr lang="en-US" sz="3200" dirty="0"/>
              </a:p>
              <a:p>
                <a:r>
                  <a:rPr lang="en-US" sz="3200" dirty="0"/>
                  <a:t>NOTE: with our OLS exercise our “</a:t>
                </a:r>
                <a14:m>
                  <m:oMath xmlns:m="http://schemas.openxmlformats.org/officeDocument/2006/math">
                    <m:r>
                      <a:rPr lang="en-US" sz="3200" i="1">
                        <a:latin typeface="Cambria Math" panose="02040503050406030204" pitchFamily="18" charset="0"/>
                      </a:rPr>
                      <m:t>𝜆</m:t>
                    </m:r>
                  </m:oMath>
                </a14:m>
                <a:r>
                  <a:rPr lang="en-US" sz="3200" dirty="0"/>
                  <a:t>” indexed unique features!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7" y="1212850"/>
                <a:ext cx="12115799" cy="584711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8730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Solution</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638" y="1212850"/>
                <a:ext cx="11887200" cy="3065455"/>
              </a:xfrm>
            </p:spPr>
            <p:txBody>
              <a:bodyPr/>
              <a:lstStyle/>
              <a:p>
                <a:endParaRPr lang="en-US" dirty="0"/>
              </a:p>
              <a:p>
                <a:r>
                  <a:rPr lang="en-US" sz="3600" dirty="0"/>
                  <a:t>Pick </a:t>
                </a:r>
                <a14:m>
                  <m:oMath xmlns:m="http://schemas.openxmlformats.org/officeDocument/2006/math">
                    <m:r>
                      <a:rPr lang="en-US" sz="3600" i="1">
                        <a:latin typeface="Cambria Math" panose="02040503050406030204" pitchFamily="18" charset="0"/>
                      </a:rPr>
                      <m:t>𝜆</m:t>
                    </m:r>
                  </m:oMath>
                </a14:m>
                <a:r>
                  <a:rPr lang="en-US" sz="3600" dirty="0"/>
                  <a:t> to minimize out of sample error as given by </a:t>
                </a:r>
                <a14:m>
                  <m:oMath xmlns:m="http://schemas.openxmlformats.org/officeDocument/2006/math">
                    <m:r>
                      <a:rPr lang="en-US" sz="3600" i="1">
                        <a:latin typeface="Cambria Math" panose="02040503050406030204" pitchFamily="18" charset="0"/>
                      </a:rPr>
                      <m:t>𝐸𝑟𝑟𝑜𝑟</m:t>
                    </m:r>
                    <m:d>
                      <m:dPr>
                        <m:ctrlPr>
                          <a:rPr lang="en-US" sz="3600" i="1">
                            <a:latin typeface="Cambria Math" panose="02040503050406030204" pitchFamily="18" charset="0"/>
                          </a:rPr>
                        </m:ctrlPr>
                      </m:dPr>
                      <m:e>
                        <m:r>
                          <a:rPr lang="en-US" sz="3600" i="1">
                            <a:latin typeface="Cambria Math" panose="02040503050406030204" pitchFamily="18" charset="0"/>
                          </a:rPr>
                          <m:t>𝜆</m:t>
                        </m:r>
                      </m:e>
                    </m:d>
                  </m:oMath>
                </a14:m>
                <a:r>
                  <a:rPr lang="en-US" sz="3600" dirty="0"/>
                  <a:t>!</a:t>
                </a:r>
              </a:p>
              <a:p>
                <a:endParaRPr lang="en-US" sz="3600" dirty="0"/>
              </a:p>
              <a:p>
                <a:r>
                  <a:rPr lang="en-US" sz="3600" dirty="0"/>
                  <a:t>Same exact thing as our OLS exercise.</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638" y="1212850"/>
                <a:ext cx="11887200" cy="3065455"/>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73690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in R</a:t>
            </a:r>
          </a:p>
        </p:txBody>
      </p:sp>
      <mc:AlternateContent xmlns:mc="http://schemas.openxmlformats.org/markup-compatibility/2006" xmlns:a14="http://schemas.microsoft.com/office/drawing/2010/main">
        <mc:Choice Requires="a14">
          <p:sp>
            <p:nvSpPr>
              <p:cNvPr id="3" name="TextBox 2"/>
              <p:cNvSpPr txBox="1"/>
              <p:nvPr/>
            </p:nvSpPr>
            <p:spPr>
              <a:xfrm>
                <a:off x="597876" y="1383322"/>
                <a:ext cx="10163908" cy="571848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We will use the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package</a:t>
                </a: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works for generalized linear models (OLS, Logit, etc.) or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cv.glmnet</a:t>
                </a:r>
                <a:r>
                  <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2400" dirty="0">
                    <a:gradFill>
                      <a:gsLst>
                        <a:gs pos="2917">
                          <a:schemeClr val="tx1"/>
                        </a:gs>
                        <a:gs pos="30000">
                          <a:schemeClr val="tx1"/>
                        </a:gs>
                      </a:gsLst>
                      <a:lin ang="5400000" scaled="0"/>
                    </a:gradFill>
                    <a:cs typeface="Courier New" panose="02070309020205020404" pitchFamily="49" charset="0"/>
                  </a:rPr>
                  <a:t>and have more cross validation elements automated.</a:t>
                </a: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By default, the function will do the estimation for a range of </a:t>
                </a:r>
                <a14:m>
                  <m:oMath xmlns:m="http://schemas.openxmlformats.org/officeDocument/2006/math">
                    <m:sSup>
                      <m:sSupPr>
                        <m:ctrlPr>
                          <a:rPr lang="en-US" sz="2400" b="0" i="1" smtClean="0">
                            <a:gradFill>
                              <a:gsLst>
                                <a:gs pos="2917">
                                  <a:schemeClr val="tx1"/>
                                </a:gs>
                                <a:gs pos="30000">
                                  <a:schemeClr val="tx1"/>
                                </a:gs>
                              </a:gsLst>
                              <a:lin ang="5400000" scaled="0"/>
                            </a:gradFill>
                            <a:latin typeface="Cambria Math" panose="02040503050406030204" pitchFamily="18" charset="0"/>
                          </a:rPr>
                        </m:ctrlPr>
                      </m:sSupPr>
                      <m:e>
                        <m:r>
                          <a:rPr lang="en-US" sz="2400" b="0" i="1" smtClean="0">
                            <a:gradFill>
                              <a:gsLst>
                                <a:gs pos="2917">
                                  <a:schemeClr val="tx1"/>
                                </a:gs>
                                <a:gs pos="30000">
                                  <a:schemeClr val="tx1"/>
                                </a:gs>
                              </a:gsLst>
                              <a:lin ang="5400000" scaled="0"/>
                            </a:gradFill>
                            <a:latin typeface="Cambria Math" panose="02040503050406030204" pitchFamily="18" charset="0"/>
                          </a:rPr>
                          <m:t>𝜆</m:t>
                        </m:r>
                      </m:e>
                      <m:sup>
                        <m:r>
                          <a:rPr lang="en-US" sz="2400" b="0" i="1" smtClean="0">
                            <a:gradFill>
                              <a:gsLst>
                                <a:gs pos="2917">
                                  <a:schemeClr val="tx1"/>
                                </a:gs>
                                <a:gs pos="30000">
                                  <a:schemeClr val="tx1"/>
                                </a:gs>
                              </a:gsLst>
                              <a:lin ang="5400000" scaled="0"/>
                            </a:gradFill>
                            <a:latin typeface="Cambria Math" panose="02040503050406030204" pitchFamily="18" charset="0"/>
                          </a:rPr>
                          <m:t>′</m:t>
                        </m:r>
                      </m:sup>
                    </m:sSup>
                    <m:r>
                      <a:rPr lang="en-US" sz="2400" b="0" i="1" smtClean="0">
                        <a:gradFill>
                          <a:gsLst>
                            <a:gs pos="2917">
                              <a:schemeClr val="tx1"/>
                            </a:gs>
                            <a:gs pos="30000">
                              <a:schemeClr val="tx1"/>
                            </a:gs>
                          </a:gsLst>
                          <a:lin ang="5400000" scaled="0"/>
                        </a:gradFill>
                        <a:latin typeface="Cambria Math" panose="02040503050406030204" pitchFamily="18" charset="0"/>
                      </a:rPr>
                      <m:t>𝑠</m:t>
                    </m:r>
                  </m:oMath>
                </a14:m>
                <a:r>
                  <a:rPr lang="en-US" sz="2400" dirty="0">
                    <a:gradFill>
                      <a:gsLst>
                        <a:gs pos="2917">
                          <a:schemeClr val="tx1"/>
                        </a:gs>
                        <a:gs pos="30000">
                          <a:schemeClr val="tx1"/>
                        </a:gs>
                      </a:gsLst>
                      <a:lin ang="5400000" scaled="0"/>
                    </a:gradFill>
                  </a:rPr>
                  <a:t> (you can specify this range if you like). </a:t>
                </a:r>
                <a:r>
                  <a:rPr lang="en-US" sz="24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my_model$lambda</a:t>
                </a: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r>
                  <a:rPr lang="en-US" sz="2400" dirty="0">
                    <a:gradFill>
                      <a:gsLst>
                        <a:gs pos="2917">
                          <a:schemeClr val="tx1"/>
                        </a:gs>
                        <a:gs pos="30000">
                          <a:schemeClr val="tx1"/>
                        </a:gs>
                      </a:gsLst>
                      <a:lin ang="5400000" scaled="0"/>
                    </a:gradFill>
                    <a:cs typeface="Courier New" panose="02070309020205020404" pitchFamily="49" charset="0"/>
                  </a:rPr>
                  <a:t>We can then use k-fold cross validation on each run of the model in order to select the best one.</a:t>
                </a:r>
              </a:p>
              <a:p>
                <a:pPr>
                  <a:lnSpc>
                    <a:spcPct val="90000"/>
                  </a:lnSpc>
                  <a:spcAft>
                    <a:spcPts val="600"/>
                  </a:spcAft>
                </a:pPr>
                <a:endParaRPr lang="en-US" sz="2400" dirty="0">
                  <a:gradFill>
                    <a:gsLst>
                      <a:gs pos="2917">
                        <a:schemeClr val="tx1"/>
                      </a:gs>
                      <a:gs pos="30000">
                        <a:schemeClr val="tx1"/>
                      </a:gs>
                    </a:gsLst>
                    <a:lin ang="5400000" scaled="0"/>
                  </a:gradFill>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97876" y="1383322"/>
                <a:ext cx="10163908" cy="57184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880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Algorithm</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214472"/>
                <a:ext cx="11975721" cy="5527667"/>
              </a:xfrm>
            </p:spPr>
            <p:txBody>
              <a:bodyPr/>
              <a:lstStyle/>
              <a:p>
                <a:r>
                  <a:rPr lang="en-US" sz="2800" dirty="0"/>
                  <a:t>1) Specify the set of candidate features</a:t>
                </a:r>
              </a:p>
              <a:p>
                <a:r>
                  <a:rPr lang="en-US" sz="2800" dirty="0"/>
                  <a:t>	In R, must put them in a matrix (not </a:t>
                </a:r>
                <a:r>
                  <a:rPr lang="en-US" sz="2800" dirty="0" err="1"/>
                  <a:t>dataframe</a:t>
                </a:r>
                <a:r>
                  <a:rPr lang="en-US" sz="2800" dirty="0"/>
                  <a:t>)</a:t>
                </a:r>
              </a:p>
              <a:p>
                <a:r>
                  <a:rPr lang="en-US" sz="2800" dirty="0"/>
                  <a:t>	Still must feature engineer by hand</a:t>
                </a:r>
              </a:p>
              <a:p>
                <a:r>
                  <a:rPr lang="en-US" sz="2800" dirty="0"/>
                  <a:t>2) Run a </a:t>
                </a:r>
                <a:r>
                  <a:rPr lang="en-US" sz="2800" dirty="0">
                    <a:latin typeface="Courier New" panose="02070309020205020404" pitchFamily="49" charset="0"/>
                    <a:cs typeface="Courier New" panose="02070309020205020404" pitchFamily="49" charset="0"/>
                  </a:rPr>
                  <a:t>for </a:t>
                </a:r>
                <a:r>
                  <a:rPr lang="en-US" sz="2800" dirty="0"/>
                  <a:t>loop through different values of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𝜆</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𝑀</m:t>
                        </m:r>
                      </m:sub>
                    </m:sSub>
                  </m:oMath>
                </a14:m>
                <a:r>
                  <a:rPr lang="en-US" sz="2800" dirty="0"/>
                  <a:t> 	</a:t>
                </a:r>
              </a:p>
              <a:p>
                <a:r>
                  <a:rPr lang="en-US" sz="2800" dirty="0"/>
                  <a:t>	R </a:t>
                </a:r>
                <a:r>
                  <a:rPr lang="en-US" sz="2800" dirty="0" err="1"/>
                  <a:t>glmnet</a:t>
                </a:r>
                <a:r>
                  <a:rPr lang="en-US" sz="2800" dirty="0"/>
                  <a:t> and </a:t>
                </a:r>
                <a:r>
                  <a:rPr lang="en-US" sz="2800" dirty="0" err="1"/>
                  <a:t>cv.glmnet</a:t>
                </a:r>
                <a:r>
                  <a:rPr lang="en-US" sz="2800" dirty="0"/>
                  <a:t> package will do this for you</a:t>
                </a:r>
              </a:p>
              <a:p>
                <a:r>
                  <a:rPr lang="en-US" sz="2800" dirty="0"/>
                  <a:t>3) Each </a:t>
                </a:r>
                <a14:m>
                  <m:oMath xmlns:m="http://schemas.openxmlformats.org/officeDocument/2006/math">
                    <m:sSub>
                      <m:sSubPr>
                        <m:ctrlPr>
                          <a:rPr lang="en-US" sz="2800" b="0" i="1" smtClean="0">
                            <a:latin typeface="Cambria Math" panose="02040503050406030204" pitchFamily="18" charset="0"/>
                          </a:rPr>
                        </m:ctrlPr>
                      </m:sSubPr>
                      <m:e>
                        <m:r>
                          <a:rPr lang="en-US" sz="2800" i="1">
                            <a:latin typeface="Cambria Math" panose="02040503050406030204" pitchFamily="18" charset="0"/>
                          </a:rPr>
                          <m:t>𝜆</m:t>
                        </m:r>
                      </m:e>
                      <m:sub>
                        <m:r>
                          <a:rPr lang="en-US" sz="2800" b="0" i="1" smtClean="0">
                            <a:latin typeface="Cambria Math" panose="02040503050406030204" pitchFamily="18" charset="0"/>
                          </a:rPr>
                          <m:t>𝑚</m:t>
                        </m:r>
                      </m:sub>
                    </m:sSub>
                  </m:oMath>
                </a14:m>
                <a:r>
                  <a:rPr lang="en-US" sz="2800" dirty="0"/>
                  <a:t> will have a set of parameters associated with it arrived at through numerical optimization.</a:t>
                </a:r>
              </a:p>
              <a:p>
                <a:r>
                  <a:rPr lang="en-US" sz="2800" dirty="0"/>
                  <a:t>	The regularization term means there is not an easy way to have a		standard error like with OLS</a:t>
                </a:r>
              </a:p>
              <a:p>
                <a:r>
                  <a:rPr lang="en-US" sz="2800" dirty="0"/>
                  <a:t>4) Choose model (e.g., coefficients and features associated with a </a:t>
                </a:r>
                <a14:m>
                  <m:oMath xmlns:m="http://schemas.openxmlformats.org/officeDocument/2006/math">
                    <m:sSubSup>
                      <m:sSubSupPr>
                        <m:ctrlPr>
                          <a:rPr lang="en-US" sz="2800" b="0" i="1" smtClean="0">
                            <a:latin typeface="Cambria Math" panose="02040503050406030204" pitchFamily="18" charset="0"/>
                          </a:rPr>
                        </m:ctrlPr>
                      </m:sSubSupPr>
                      <m:e>
                        <m:r>
                          <a:rPr lang="en-US" sz="2800" i="1">
                            <a:latin typeface="Cambria Math" panose="02040503050406030204" pitchFamily="18" charset="0"/>
                          </a:rPr>
                          <m:t>𝜆</m:t>
                        </m:r>
                      </m:e>
                      <m:sub>
                        <m:r>
                          <a:rPr lang="en-US" sz="2800" b="0" i="1" smtClean="0">
                            <a:latin typeface="Cambria Math" panose="02040503050406030204" pitchFamily="18" charset="0"/>
                          </a:rPr>
                          <m:t>𝑚</m:t>
                        </m:r>
                      </m:sub>
                      <m:sup>
                        <m:r>
                          <a:rPr lang="en-US" sz="2800" b="0" i="1" smtClean="0">
                            <a:latin typeface="Cambria Math" panose="02040503050406030204" pitchFamily="18" charset="0"/>
                          </a:rPr>
                          <m:t>∗</m:t>
                        </m:r>
                      </m:sup>
                    </m:sSubSup>
                  </m:oMath>
                </a14:m>
                <a:r>
                  <a:rPr lang="en-US" sz="2800" dirty="0"/>
                  <a:t> that has the lowest cross validated MSE</a:t>
                </a:r>
              </a:p>
              <a:p>
                <a:r>
                  <a:rPr lang="en-US" sz="2800" dirty="0"/>
                  <a:t>	</a:t>
                </a: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214472"/>
                <a:ext cx="11975721" cy="5527667"/>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6790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 types</a:t>
            </a:r>
          </a:p>
        </p:txBody>
      </p:sp>
      <p:sp>
        <p:nvSpPr>
          <p:cNvPr id="3" name="Text Placeholder 2"/>
          <p:cNvSpPr>
            <a:spLocks noGrp="1"/>
          </p:cNvSpPr>
          <p:nvPr>
            <p:ph type="body" sz="quarter" idx="10"/>
          </p:nvPr>
        </p:nvSpPr>
        <p:spPr>
          <a:xfrm>
            <a:off x="276683" y="987071"/>
            <a:ext cx="11669894" cy="12477262"/>
          </a:xfrm>
        </p:spPr>
        <p:txBody>
          <a:bodyPr/>
          <a:lstStyle/>
          <a:p>
            <a:endParaRPr lang="en-US" sz="2000" dirty="0">
              <a:solidFill>
                <a:schemeClr val="tx1"/>
              </a:solidFill>
              <a:latin typeface="+mn-lt"/>
            </a:endParaRPr>
          </a:p>
          <a:p>
            <a:r>
              <a:rPr lang="en-US" sz="2800" b="1" dirty="0">
                <a:solidFill>
                  <a:schemeClr val="tx1"/>
                </a:solidFill>
              </a:rPr>
              <a:t>Binary outcomes</a:t>
            </a:r>
            <a:r>
              <a:rPr lang="en-US" sz="2800" dirty="0">
                <a:solidFill>
                  <a:schemeClr val="tx1"/>
                </a:solidFill>
              </a:rPr>
              <a:t>: equal to 1 or 0. Examples: coin is heads or tails, person is guilty or innocent, default or not on a loan, etc.</a:t>
            </a:r>
          </a:p>
          <a:p>
            <a:endParaRPr lang="en-US" sz="2800" dirty="0">
              <a:solidFill>
                <a:schemeClr val="tx1"/>
              </a:solidFill>
            </a:endParaRPr>
          </a:p>
          <a:p>
            <a:r>
              <a:rPr lang="en-US" sz="2800" b="1" dirty="0">
                <a:solidFill>
                  <a:schemeClr val="tx1"/>
                </a:solidFill>
              </a:rPr>
              <a:t>Continuous outcomes</a:t>
            </a:r>
            <a:r>
              <a:rPr lang="en-US" sz="2800" dirty="0">
                <a:solidFill>
                  <a:schemeClr val="tx1"/>
                </a:solidFill>
              </a:rPr>
              <a:t>: can take an real value</a:t>
            </a:r>
          </a:p>
          <a:p>
            <a:endParaRPr lang="en-US" sz="2800" dirty="0">
              <a:solidFill>
                <a:schemeClr val="tx1"/>
              </a:solidFill>
            </a:endParaRPr>
          </a:p>
          <a:p>
            <a:r>
              <a:rPr lang="en-US" sz="2800" b="1" dirty="0">
                <a:solidFill>
                  <a:schemeClr val="tx1"/>
                </a:solidFill>
              </a:rPr>
              <a:t>Categorical outcomes</a:t>
            </a:r>
            <a:r>
              <a:rPr lang="en-US" sz="2800" dirty="0">
                <a:solidFill>
                  <a:schemeClr val="tx1"/>
                </a:solidFill>
              </a:rPr>
              <a:t>: can take one of N qualitative values. Example: mapping </a:t>
            </a:r>
            <a:r>
              <a:rPr lang="en-US" sz="2800" dirty="0" err="1">
                <a:solidFill>
                  <a:schemeClr val="tx1"/>
                </a:solidFill>
              </a:rPr>
              <a:t>symptons</a:t>
            </a:r>
            <a:r>
              <a:rPr lang="en-US" sz="2800" dirty="0">
                <a:solidFill>
                  <a:schemeClr val="tx1"/>
                </a:solidFill>
              </a:rPr>
              <a:t> to a well-defined disease, favorite sports team, etc.</a:t>
            </a:r>
          </a:p>
          <a:p>
            <a:endParaRPr lang="en-US" sz="2800" dirty="0">
              <a:solidFill>
                <a:schemeClr val="tx1"/>
              </a:solidFill>
            </a:endParaRPr>
          </a:p>
          <a:p>
            <a:r>
              <a:rPr lang="en-US" sz="2800" b="1" i="1" dirty="0">
                <a:solidFill>
                  <a:schemeClr val="tx1"/>
                </a:solidFill>
              </a:rPr>
              <a:t>Traditional regression we’ve done is designed for continuous outcomes. </a:t>
            </a:r>
          </a:p>
          <a:p>
            <a:endParaRPr lang="en-US" sz="2800" b="1" i="1" dirty="0">
              <a:solidFill>
                <a:schemeClr val="tx1"/>
              </a:solidFill>
            </a:endParaRPr>
          </a:p>
          <a:p>
            <a:r>
              <a:rPr lang="en-US" sz="2800" b="1" i="1" dirty="0">
                <a:solidFill>
                  <a:schemeClr val="tx1"/>
                </a:solidFill>
              </a:rPr>
              <a:t>We can use classification for binary and categorical as outcomes in addition to features!</a:t>
            </a:r>
            <a:endParaRPr lang="en-US" sz="3600" b="1" i="1" dirty="0">
              <a:solidFill>
                <a:schemeClr val="tx1"/>
              </a:solidFill>
            </a:endParaRPr>
          </a:p>
          <a:p>
            <a:endParaRPr lang="en-US" sz="3600" dirty="0">
              <a:solidFill>
                <a:schemeClr val="tx1"/>
              </a:solidFill>
            </a:endParaRPr>
          </a:p>
          <a:p>
            <a:endParaRPr lang="en-US" sz="3600" dirty="0">
              <a:solidFill>
                <a:schemeClr val="tx1"/>
              </a:solidFill>
            </a:endParaRPr>
          </a:p>
          <a:p>
            <a:endParaRPr lang="en-US" sz="3600" dirty="0">
              <a:solidFill>
                <a:schemeClr val="tx2"/>
              </a:solidFill>
            </a:endParaRPr>
          </a:p>
          <a:p>
            <a:endParaRPr lang="en-US" sz="2800" b="0" dirty="0">
              <a:solidFill>
                <a:schemeClr val="tx1"/>
              </a:solidFill>
              <a:latin typeface="+mn-lt"/>
            </a:endParaRPr>
          </a:p>
          <a:p>
            <a:endParaRPr lang="en-US" sz="2800" dirty="0">
              <a:solidFill>
                <a:schemeClr val="tx1"/>
              </a:solidFill>
              <a:latin typeface="+mn-lt"/>
            </a:endParaRPr>
          </a:p>
          <a:p>
            <a:endParaRPr lang="en-US" sz="2800" b="0" dirty="0">
              <a:solidFill>
                <a:schemeClr val="tx1"/>
              </a:solidFill>
              <a:latin typeface="+mn-lt"/>
            </a:endParaRPr>
          </a:p>
          <a:p>
            <a:endParaRPr lang="en-US" sz="2800" dirty="0">
              <a:solidFill>
                <a:schemeClr val="tx1"/>
              </a:solidFill>
              <a:latin typeface="+mn-lt"/>
            </a:endParaRPr>
          </a:p>
          <a:p>
            <a:endParaRPr lang="en-US" sz="2000" dirty="0">
              <a:solidFill>
                <a:schemeClr val="tx1"/>
              </a:solidFill>
              <a:latin typeface="+mn-lt"/>
            </a:endParaRPr>
          </a:p>
          <a:p>
            <a:endParaRPr lang="en-US" sz="3600" i="1" dirty="0">
              <a:solidFill>
                <a:schemeClr val="tx1"/>
              </a:solidFill>
            </a:endParaRPr>
          </a:p>
          <a:p>
            <a:endParaRPr lang="en-US" sz="3600" i="1" dirty="0">
              <a:solidFill>
                <a:schemeClr val="tx1"/>
              </a:solidFill>
              <a:latin typeface="+mn-lt"/>
            </a:endParaRPr>
          </a:p>
          <a:p>
            <a:endParaRPr lang="en-US" sz="3600" dirty="0">
              <a:solidFill>
                <a:schemeClr val="tx2"/>
              </a:solidFill>
            </a:endParaRPr>
          </a:p>
          <a:p>
            <a:endParaRPr lang="en-US" sz="3600" dirty="0">
              <a:solidFill>
                <a:schemeClr val="tx2"/>
              </a:solidFill>
            </a:endParaRPr>
          </a:p>
        </p:txBody>
      </p:sp>
    </p:spTree>
    <p:extLst>
      <p:ext uri="{BB962C8B-B14F-4D97-AF65-F5344CB8AC3E}">
        <p14:creationId xmlns:p14="http://schemas.microsoft.com/office/powerpoint/2010/main" val="275540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
        <p:nvSpPr>
          <p:cNvPr id="3" name="Text Placeholder 2"/>
          <p:cNvSpPr>
            <a:spLocks noGrp="1"/>
          </p:cNvSpPr>
          <p:nvPr>
            <p:ph type="body" sz="quarter" idx="10"/>
          </p:nvPr>
        </p:nvSpPr>
        <p:spPr>
          <a:xfrm>
            <a:off x="274320" y="1635704"/>
            <a:ext cx="11319803" cy="5133713"/>
          </a:xfrm>
        </p:spPr>
        <p:txBody>
          <a:bodyPr/>
          <a:lstStyle/>
          <a:p>
            <a:endParaRPr lang="en-US" sz="2000" dirty="0">
              <a:solidFill>
                <a:schemeClr val="tx1"/>
              </a:solidFill>
              <a:latin typeface="+mn-lt"/>
            </a:endParaRPr>
          </a:p>
          <a:p>
            <a:endParaRPr lang="en-US" sz="2800" dirty="0">
              <a:solidFill>
                <a:schemeClr val="tx1"/>
              </a:solidFill>
            </a:endParaRPr>
          </a:p>
          <a:p>
            <a:r>
              <a:rPr lang="en-US" sz="2800" dirty="0">
                <a:solidFill>
                  <a:schemeClr val="tx1"/>
                </a:solidFill>
              </a:rPr>
              <a:t>A mapping of categories to numbers comes with strong implications</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r>
              <a:rPr lang="en-US" sz="2800" dirty="0">
                <a:solidFill>
                  <a:schemeClr val="tx1"/>
                </a:solidFill>
              </a:rPr>
              <a:t>Would imply different “differences” across qualitative conditions</a:t>
            </a:r>
          </a:p>
          <a:p>
            <a:endParaRPr lang="en-US" sz="2800" dirty="0">
              <a:solidFill>
                <a:schemeClr val="tx1"/>
              </a:solidFill>
            </a:endParaRPr>
          </a:p>
          <a:p>
            <a:endParaRPr lang="en-US" sz="2400" dirty="0">
              <a:solidFill>
                <a:schemeClr val="tx1"/>
              </a:solidFill>
            </a:endParaRPr>
          </a:p>
          <a:p>
            <a:endParaRPr lang="en-US" sz="2800" dirty="0">
              <a:solidFill>
                <a:schemeClr val="tx1"/>
              </a:solidFill>
            </a:endParaRPr>
          </a:p>
        </p:txBody>
      </p:sp>
      <p:pic>
        <p:nvPicPr>
          <p:cNvPr id="4" name="Picture 3"/>
          <p:cNvPicPr>
            <a:picLocks noChangeAspect="1"/>
          </p:cNvPicPr>
          <p:nvPr/>
        </p:nvPicPr>
        <p:blipFill>
          <a:blip r:embed="rId3"/>
          <a:stretch>
            <a:fillRect/>
          </a:stretch>
        </p:blipFill>
        <p:spPr>
          <a:xfrm>
            <a:off x="1425538" y="3532798"/>
            <a:ext cx="3867150" cy="1171575"/>
          </a:xfrm>
          <a:prstGeom prst="rect">
            <a:avLst/>
          </a:prstGeom>
        </p:spPr>
      </p:pic>
      <p:pic>
        <p:nvPicPr>
          <p:cNvPr id="6" name="Picture 5"/>
          <p:cNvPicPr>
            <a:picLocks noChangeAspect="1"/>
          </p:cNvPicPr>
          <p:nvPr/>
        </p:nvPicPr>
        <p:blipFill>
          <a:blip r:embed="rId4"/>
          <a:stretch>
            <a:fillRect/>
          </a:stretch>
        </p:blipFill>
        <p:spPr>
          <a:xfrm>
            <a:off x="6443906" y="3532798"/>
            <a:ext cx="3581400" cy="1104900"/>
          </a:xfrm>
          <a:prstGeom prst="rect">
            <a:avLst/>
          </a:prstGeom>
        </p:spPr>
      </p:pic>
      <p:sp>
        <p:nvSpPr>
          <p:cNvPr id="7" name="TextBox 6"/>
          <p:cNvSpPr txBox="1"/>
          <p:nvPr/>
        </p:nvSpPr>
        <p:spPr>
          <a:xfrm>
            <a:off x="5552952" y="3771316"/>
            <a:ext cx="8909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130528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with binary outcomes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274320" y="1436409"/>
                <a:ext cx="10276449" cy="4598182"/>
              </a:xfrm>
            </p:spPr>
            <p:txBody>
              <a:bodyPr/>
              <a:lstStyle/>
              <a:p>
                <a:r>
                  <a:rPr lang="en-US" sz="2000" dirty="0">
                    <a:solidFill>
                      <a:schemeClr val="tx1"/>
                    </a:solidFill>
                    <a:latin typeface="Courier New" panose="02070309020205020404" pitchFamily="49" charset="0"/>
                    <a:cs typeface="Courier New" panose="02070309020205020404" pitchFamily="49" charset="0"/>
                  </a:rPr>
                  <a:t>Outcome: 0 or 1</a:t>
                </a:r>
              </a:p>
              <a:p>
                <a:endParaRPr lang="en-US" sz="20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n-lt"/>
                    <a:cs typeface="Courier New" panose="02070309020205020404" pitchFamily="49" charset="0"/>
                  </a:rPr>
                  <a:t>Given features X, we want to say “what is the probability the outcome=1”.</a:t>
                </a:r>
              </a:p>
              <a:p>
                <a:br>
                  <a:rPr lang="en-US" sz="2000" dirty="0">
                    <a:solidFill>
                      <a:schemeClr val="tx1"/>
                    </a:solidFill>
                    <a:latin typeface="+mn-lt"/>
                    <a:cs typeface="Courier New" panose="02070309020205020404" pitchFamily="49" charset="0"/>
                  </a:rPr>
                </a:br>
                <a:r>
                  <a:rPr lang="en-US" sz="2000" dirty="0">
                    <a:solidFill>
                      <a:schemeClr val="tx1"/>
                    </a:solidFill>
                    <a:latin typeface="+mn-lt"/>
                    <a:cs typeface="Courier New" panose="02070309020205020404" pitchFamily="49" charset="0"/>
                  </a:rPr>
                  <a:t>We can write this as </a:t>
                </a:r>
                <a14:m>
                  <m:oMath xmlns:m="http://schemas.openxmlformats.org/officeDocument/2006/math">
                    <m:r>
                      <a:rPr lang="en-US" sz="2000" b="0" i="1" smtClean="0">
                        <a:solidFill>
                          <a:schemeClr val="tx1"/>
                        </a:solidFill>
                        <a:latin typeface="Cambria Math" panose="02040503050406030204" pitchFamily="18" charset="0"/>
                        <a:cs typeface="Courier New" panose="02070309020205020404" pitchFamily="49" charset="0"/>
                      </a:rPr>
                      <m:t>𝑃</m:t>
                    </m:r>
                    <m:r>
                      <a:rPr lang="en-US" sz="2000" b="0" i="1" smtClean="0">
                        <a:solidFill>
                          <a:schemeClr val="tx1"/>
                        </a:solidFill>
                        <a:latin typeface="Cambria Math" panose="02040503050406030204" pitchFamily="18" charset="0"/>
                        <a:cs typeface="Courier New" panose="02070309020205020404" pitchFamily="49" charset="0"/>
                      </a:rPr>
                      <m:t>(</m:t>
                    </m:r>
                    <m:r>
                      <a:rPr lang="en-US" sz="2000" b="0" i="1" smtClean="0">
                        <a:solidFill>
                          <a:schemeClr val="tx1"/>
                        </a:solidFill>
                        <a:latin typeface="Cambria Math" panose="02040503050406030204" pitchFamily="18" charset="0"/>
                        <a:cs typeface="Courier New" panose="02070309020205020404" pitchFamily="49" charset="0"/>
                      </a:rPr>
                      <m:t>𝑜𝑢𝑡𝑐𝑜𝑚𝑒</m:t>
                    </m:r>
                    <m:r>
                      <a:rPr lang="en-US" sz="2000" b="0" i="1" smtClean="0">
                        <a:solidFill>
                          <a:schemeClr val="tx1"/>
                        </a:solidFill>
                        <a:latin typeface="Cambria Math" panose="02040503050406030204" pitchFamily="18" charset="0"/>
                        <a:cs typeface="Courier New" panose="02070309020205020404" pitchFamily="49" charset="0"/>
                      </a:rPr>
                      <m:t>=1|</m:t>
                    </m:r>
                    <m:r>
                      <a:rPr lang="en-US" sz="2000" b="0" i="1" smtClean="0">
                        <a:solidFill>
                          <a:schemeClr val="tx1"/>
                        </a:solidFill>
                        <a:latin typeface="Cambria Math" panose="02040503050406030204" pitchFamily="18" charset="0"/>
                        <a:cs typeface="Courier New" panose="02070309020205020404" pitchFamily="49" charset="0"/>
                      </a:rPr>
                      <m:t>𝑋</m:t>
                    </m:r>
                    <m:r>
                      <a:rPr lang="en-US" sz="2000" b="0" i="1" smtClean="0">
                        <a:solidFill>
                          <a:schemeClr val="tx1"/>
                        </a:solidFill>
                        <a:latin typeface="Cambria Math" panose="02040503050406030204" pitchFamily="18" charset="0"/>
                        <a:cs typeface="Courier New" panose="02070309020205020404" pitchFamily="49" charset="0"/>
                      </a:rPr>
                      <m:t>)</m:t>
                    </m:r>
                  </m:oMath>
                </a14:m>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r>
                  <a:rPr lang="en-US" sz="2000" dirty="0">
                    <a:solidFill>
                      <a:schemeClr val="tx1"/>
                    </a:solidFill>
                    <a:latin typeface="+mn-lt"/>
                    <a:cs typeface="Courier New" panose="02070309020205020404" pitchFamily="49" charset="0"/>
                  </a:rPr>
                  <a:t>Our model will output a </a:t>
                </a:r>
                <a:r>
                  <a:rPr lang="en-US" sz="2000" b="1" i="1" dirty="0">
                    <a:solidFill>
                      <a:schemeClr val="tx1"/>
                    </a:solidFill>
                    <a:latin typeface="+mn-lt"/>
                    <a:cs typeface="Courier New" panose="02070309020205020404" pitchFamily="49" charset="0"/>
                  </a:rPr>
                  <a:t>probability </a:t>
                </a:r>
                <a:r>
                  <a:rPr lang="en-US" sz="2000" dirty="0">
                    <a:solidFill>
                      <a:schemeClr val="tx1"/>
                    </a:solidFill>
                    <a:latin typeface="+mn-lt"/>
                    <a:cs typeface="Courier New" panose="02070309020205020404" pitchFamily="49" charset="0"/>
                  </a:rPr>
                  <a:t>even though real outcomes will always be 0 or 1</a:t>
                </a: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mn-lt"/>
                  <a:cs typeface="Courier New" panose="02070309020205020404" pitchFamily="49" charset="0"/>
                </a:endParaRPr>
              </a:p>
              <a:p>
                <a:endParaRPr lang="en-US" sz="2000" dirty="0">
                  <a:solidFill>
                    <a:schemeClr val="tx1"/>
                  </a:solidFill>
                  <a:latin typeface="Courier New" panose="02070309020205020404" pitchFamily="49" charset="0"/>
                  <a:cs typeface="Courier New" panose="02070309020205020404" pitchFamily="49" charset="0"/>
                </a:endParaRPr>
              </a:p>
              <a:p>
                <a:endParaRPr lang="en-US" sz="28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274320" y="1436409"/>
                <a:ext cx="10276449" cy="4598182"/>
              </a:xfrm>
              <a:blipFill rotWithShape="0">
                <a:blip r:embed="rId3"/>
                <a:stretch>
                  <a:fillRect l="-59" t="-133"/>
                </a:stretch>
              </a:blipFill>
            </p:spPr>
            <p:txBody>
              <a:bodyPr/>
              <a:lstStyle/>
              <a:p>
                <a:r>
                  <a:rPr lang="en-US">
                    <a:noFill/>
                  </a:rPr>
                  <a:t> </a:t>
                </a:r>
              </a:p>
            </p:txBody>
          </p:sp>
        </mc:Fallback>
      </mc:AlternateContent>
    </p:spTree>
    <p:extLst>
      <p:ext uri="{BB962C8B-B14F-4D97-AF65-F5344CB8AC3E}">
        <p14:creationId xmlns:p14="http://schemas.microsoft.com/office/powerpoint/2010/main" val="604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 and probabilities</a:t>
            </a:r>
          </a:p>
        </p:txBody>
      </p:sp>
      <p:sp>
        <p:nvSpPr>
          <p:cNvPr id="5" name="TextBox 4"/>
          <p:cNvSpPr txBox="1"/>
          <p:nvPr/>
        </p:nvSpPr>
        <p:spPr>
          <a:xfrm>
            <a:off x="609600" y="1828800"/>
            <a:ext cx="4736123" cy="359483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Linear models will tend to make predictions outside [0,1]</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Since probabilities should never be outside [0,1], this is a bad feature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We will instead use non-linear models</a:t>
            </a:r>
          </a:p>
        </p:txBody>
      </p:sp>
      <p:pic>
        <p:nvPicPr>
          <p:cNvPr id="6" name="Picture 5"/>
          <p:cNvPicPr>
            <a:picLocks noChangeAspect="1"/>
          </p:cNvPicPr>
          <p:nvPr/>
        </p:nvPicPr>
        <p:blipFill>
          <a:blip r:embed="rId3"/>
          <a:stretch>
            <a:fillRect/>
          </a:stretch>
        </p:blipFill>
        <p:spPr>
          <a:xfrm>
            <a:off x="5750179" y="1490991"/>
            <a:ext cx="5341449" cy="4270448"/>
          </a:xfrm>
          <a:prstGeom prst="rect">
            <a:avLst/>
          </a:prstGeom>
        </p:spPr>
      </p:pic>
    </p:spTree>
    <p:extLst>
      <p:ext uri="{BB962C8B-B14F-4D97-AF65-F5344CB8AC3E}">
        <p14:creationId xmlns:p14="http://schemas.microsoft.com/office/powerpoint/2010/main" val="199631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sp>
        <p:nvSpPr>
          <p:cNvPr id="3" name="Text Placeholder 2"/>
          <p:cNvSpPr>
            <a:spLocks noGrp="1"/>
          </p:cNvSpPr>
          <p:nvPr>
            <p:ph type="body" sz="quarter" idx="10"/>
          </p:nvPr>
        </p:nvSpPr>
        <p:spPr>
          <a:xfrm>
            <a:off x="276683" y="987071"/>
            <a:ext cx="11669894" cy="2289858"/>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1"/>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967763" y="1711215"/>
            <a:ext cx="4032113" cy="1360231"/>
          </a:xfrm>
          <a:prstGeom prst="rect">
            <a:avLst/>
          </a:prstGeom>
        </p:spPr>
      </p:pic>
      <p:pic>
        <p:nvPicPr>
          <p:cNvPr id="5" name="Picture 4"/>
          <p:cNvPicPr>
            <a:picLocks noChangeAspect="1"/>
          </p:cNvPicPr>
          <p:nvPr/>
        </p:nvPicPr>
        <p:blipFill>
          <a:blip r:embed="rId4"/>
          <a:stretch>
            <a:fillRect/>
          </a:stretch>
        </p:blipFill>
        <p:spPr>
          <a:xfrm>
            <a:off x="747819" y="3276929"/>
            <a:ext cx="4471999" cy="1384482"/>
          </a:xfrm>
          <a:prstGeom prst="rect">
            <a:avLst/>
          </a:prstGeom>
        </p:spPr>
      </p:pic>
      <p:pic>
        <p:nvPicPr>
          <p:cNvPr id="6" name="Picture 5"/>
          <p:cNvPicPr>
            <a:picLocks noChangeAspect="1"/>
          </p:cNvPicPr>
          <p:nvPr/>
        </p:nvPicPr>
        <p:blipFill>
          <a:blip r:embed="rId5"/>
          <a:stretch>
            <a:fillRect/>
          </a:stretch>
        </p:blipFill>
        <p:spPr>
          <a:xfrm>
            <a:off x="631510" y="4866894"/>
            <a:ext cx="5106377" cy="1229106"/>
          </a:xfrm>
          <a:prstGeom prst="rect">
            <a:avLst/>
          </a:prstGeom>
        </p:spPr>
      </p:pic>
      <p:cxnSp>
        <p:nvCxnSpPr>
          <p:cNvPr id="8" name="Straight Arrow Connector 7"/>
          <p:cNvCxnSpPr/>
          <p:nvPr/>
        </p:nvCxnSpPr>
        <p:spPr>
          <a:xfrm flipH="1">
            <a:off x="2872154" y="2239108"/>
            <a:ext cx="3751384" cy="26277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07505" y="987071"/>
            <a:ext cx="4816280"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Odds: ratio of probability outcome=1 to probability outcome=0</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Examples</a:t>
            </a:r>
          </a:p>
          <a:p>
            <a:pPr>
              <a:lnSpc>
                <a:spcPct val="90000"/>
              </a:lnSpc>
              <a:spcAft>
                <a:spcPts val="600"/>
              </a:spcAft>
            </a:pPr>
            <a:r>
              <a:rPr lang="en-US" sz="2400" dirty="0">
                <a:gradFill>
                  <a:gsLst>
                    <a:gs pos="2917">
                      <a:schemeClr val="tx1"/>
                    </a:gs>
                    <a:gs pos="30000">
                      <a:schemeClr val="tx1"/>
                    </a:gs>
                  </a:gsLst>
                  <a:lin ang="5400000" scaled="0"/>
                </a:gradFill>
              </a:rPr>
              <a:t>p(x)=.5. Odds=1 (or 1:1)</a:t>
            </a:r>
          </a:p>
          <a:p>
            <a:pPr>
              <a:lnSpc>
                <a:spcPct val="90000"/>
              </a:lnSpc>
              <a:spcAft>
                <a:spcPts val="600"/>
              </a:spcAft>
            </a:pPr>
            <a:r>
              <a:rPr lang="en-US" sz="2400" dirty="0">
                <a:gradFill>
                  <a:gsLst>
                    <a:gs pos="2917">
                      <a:schemeClr val="tx1"/>
                    </a:gs>
                    <a:gs pos="30000">
                      <a:schemeClr val="tx1"/>
                    </a:gs>
                  </a:gsLst>
                  <a:lin ang="5400000" scaled="0"/>
                </a:gradFill>
              </a:rPr>
              <a:t>p(x)=.75. Odds=3 (or 3:1)</a:t>
            </a:r>
          </a:p>
          <a:p>
            <a:pPr>
              <a:lnSpc>
                <a:spcPct val="90000"/>
              </a:lnSpc>
              <a:spcAft>
                <a:spcPts val="600"/>
              </a:spcAft>
            </a:pPr>
            <a:r>
              <a:rPr lang="en-US" sz="2400" dirty="0">
                <a:gradFill>
                  <a:gsLst>
                    <a:gs pos="2917">
                      <a:schemeClr val="tx1"/>
                    </a:gs>
                    <a:gs pos="30000">
                      <a:schemeClr val="tx1"/>
                    </a:gs>
                  </a:gsLst>
                  <a:lin ang="5400000" scaled="0"/>
                </a:gradFill>
              </a:rPr>
              <a:t>p(x)=.9. Odds=9 (or 9:1)</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Logit says: the log of the odds is a linear function of the features.</a:t>
            </a:r>
          </a:p>
        </p:txBody>
      </p:sp>
      <p:cxnSp>
        <p:nvCxnSpPr>
          <p:cNvPr id="13" name="Straight Arrow Connector 12"/>
          <p:cNvCxnSpPr/>
          <p:nvPr/>
        </p:nvCxnSpPr>
        <p:spPr>
          <a:xfrm flipH="1" flipV="1">
            <a:off x="4564055" y="5591908"/>
            <a:ext cx="1895360" cy="8649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707505" y="5976727"/>
            <a:ext cx="501823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Just like with regular regression, we can add more features</a:t>
            </a:r>
          </a:p>
        </p:txBody>
      </p:sp>
    </p:spTree>
    <p:extLst>
      <p:ext uri="{BB962C8B-B14F-4D97-AF65-F5344CB8AC3E}">
        <p14:creationId xmlns:p14="http://schemas.microsoft.com/office/powerpoint/2010/main" val="264953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logistic function</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p:pic>
        <p:nvPicPr>
          <p:cNvPr id="4" name="Picture 3"/>
          <p:cNvPicPr>
            <a:picLocks noChangeAspect="1"/>
          </p:cNvPicPr>
          <p:nvPr/>
        </p:nvPicPr>
        <p:blipFill>
          <a:blip r:embed="rId3"/>
          <a:stretch>
            <a:fillRect/>
          </a:stretch>
        </p:blipFill>
        <p:spPr>
          <a:xfrm>
            <a:off x="5386173" y="1506193"/>
            <a:ext cx="6560404" cy="5029643"/>
          </a:xfrm>
          <a:prstGeom prst="rect">
            <a:avLst/>
          </a:prstGeom>
        </p:spPr>
      </p:pic>
      <p:sp>
        <p:nvSpPr>
          <p:cNvPr id="6" name="TextBox 5"/>
          <p:cNvSpPr txBox="1"/>
          <p:nvPr/>
        </p:nvSpPr>
        <p:spPr>
          <a:xfrm>
            <a:off x="500945" y="2168125"/>
            <a:ext cx="4367277" cy="277614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estimate parameters will make the function steeper or flatter (stretch it out) or shift it left or right</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Estimation will minimized squared loss</a:t>
            </a:r>
          </a:p>
        </p:txBody>
      </p:sp>
    </p:spTree>
    <p:extLst>
      <p:ext uri="{BB962C8B-B14F-4D97-AF65-F5344CB8AC3E}">
        <p14:creationId xmlns:p14="http://schemas.microsoft.com/office/powerpoint/2010/main" val="125753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output</a:t>
            </a:r>
          </a:p>
        </p:txBody>
      </p:sp>
      <p:sp>
        <p:nvSpPr>
          <p:cNvPr id="3" name="Text Placeholder 2"/>
          <p:cNvSpPr>
            <a:spLocks noGrp="1"/>
          </p:cNvSpPr>
          <p:nvPr>
            <p:ph type="body" sz="quarter" idx="10"/>
          </p:nvPr>
        </p:nvSpPr>
        <p:spPr>
          <a:xfrm>
            <a:off x="276683" y="987071"/>
            <a:ext cx="11669894" cy="2899255"/>
          </a:xfrm>
        </p:spPr>
        <p:txBody>
          <a:bodyPr/>
          <a:lstStyle/>
          <a:p>
            <a:endParaRPr lang="en-US" sz="2000" dirty="0">
              <a:solidFill>
                <a:schemeClr val="tx1"/>
              </a:solidFill>
              <a:latin typeface="+mn-lt"/>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a:p>
            <a:endParaRPr lang="en-US" sz="3600" dirty="0">
              <a:solidFill>
                <a:schemeClr val="tx2"/>
              </a:solidFill>
            </a:endParaRPr>
          </a:p>
        </p:txBody>
      </p:sp>
      <mc:AlternateContent xmlns:mc="http://schemas.openxmlformats.org/markup-compatibility/2006" xmlns:a14="http://schemas.microsoft.com/office/drawing/2010/main">
        <mc:Choice Requires="a14">
          <p:sp>
            <p:nvSpPr>
              <p:cNvPr id="6" name="TextBox 5"/>
              <p:cNvSpPr txBox="1"/>
              <p:nvPr/>
            </p:nvSpPr>
            <p:spPr>
              <a:xfrm>
                <a:off x="4959652" y="3589083"/>
                <a:ext cx="6900203" cy="401949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Intercept: -10.65 </a:t>
                </a:r>
                <a:r>
                  <a:rPr lang="en-US" sz="2400" dirty="0">
                    <a:gradFill>
                      <a:gsLst>
                        <a:gs pos="2917">
                          <a:schemeClr val="tx1"/>
                        </a:gs>
                        <a:gs pos="30000">
                          <a:schemeClr val="tx1"/>
                        </a:gs>
                      </a:gsLst>
                      <a:lin ang="5400000" scaled="0"/>
                    </a:gradFill>
                    <a:sym typeface="Wingdings" panose="05000000000000000000" pitchFamily="2" charset="2"/>
                  </a:rPr>
                  <a:t> </a:t>
                </a:r>
                <a14:m>
                  <m:oMath xmlns:m="http://schemas.openxmlformats.org/officeDocument/2006/math">
                    <m:f>
                      <m:fPr>
                        <m:ctrlPr>
                          <a:rPr lang="en-US" sz="240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fPr>
                      <m:num>
                        <m:sSup>
                          <m:sSupPr>
                            <m:ctrlP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−10.6</m:t>
                            </m:r>
                          </m:sup>
                        </m:sSup>
                      </m:num>
                      <m:den>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m:t>
                        </m:r>
                        <m:sSup>
                          <m:sSupPr>
                            <m:ctrlP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−10.6</m:t>
                            </m:r>
                          </m:sup>
                        </m:sSup>
                      </m:den>
                    </m:f>
                  </m:oMath>
                </a14:m>
                <a:r>
                  <a:rPr lang="en-US" sz="2400" dirty="0">
                    <a:gradFill>
                      <a:gsLst>
                        <a:gs pos="2917">
                          <a:schemeClr val="tx1"/>
                        </a:gs>
                        <a:gs pos="30000">
                          <a:schemeClr val="tx1"/>
                        </a:gs>
                      </a:gsLst>
                      <a:lin ang="5400000" scaled="0"/>
                    </a:gradFill>
                  </a:rPr>
                  <a:t>= </a:t>
                </a:r>
                <a14:m>
                  <m:oMath xmlns:m="http://schemas.openxmlformats.org/officeDocument/2006/math">
                    <m:f>
                      <m:fPr>
                        <m:ctrlPr>
                          <a:rPr lang="en-US" sz="2400" i="1" smtClean="0">
                            <a:gradFill>
                              <a:gsLst>
                                <a:gs pos="2917">
                                  <a:schemeClr val="tx1"/>
                                </a:gs>
                                <a:gs pos="30000">
                                  <a:schemeClr val="tx1"/>
                                </a:gs>
                              </a:gsLst>
                              <a:lin ang="5400000" scaled="0"/>
                            </a:gradFill>
                            <a:latin typeface="Cambria Math" panose="02040503050406030204" pitchFamily="18" charset="0"/>
                          </a:rPr>
                        </m:ctrlPr>
                      </m:fPr>
                      <m:num>
                        <m:r>
                          <a:rPr lang="en-US" sz="2400" b="0" i="1" smtClean="0">
                            <a:gradFill>
                              <a:gsLst>
                                <a:gs pos="2917">
                                  <a:schemeClr val="tx1"/>
                                </a:gs>
                                <a:gs pos="30000">
                                  <a:schemeClr val="tx1"/>
                                </a:gs>
                              </a:gsLst>
                              <a:lin ang="5400000" scaled="0"/>
                            </a:gradFill>
                            <a:latin typeface="Cambria Math" panose="02040503050406030204" pitchFamily="18" charset="0"/>
                          </a:rPr>
                          <m:t>0.000024</m:t>
                        </m:r>
                      </m:num>
                      <m:den>
                        <m:r>
                          <a:rPr lang="en-US" sz="2400" b="0" i="1" smtClean="0">
                            <a:gradFill>
                              <a:gsLst>
                                <a:gs pos="2917">
                                  <a:schemeClr val="tx1"/>
                                </a:gs>
                                <a:gs pos="30000">
                                  <a:schemeClr val="tx1"/>
                                </a:gs>
                              </a:gsLst>
                              <a:lin ang="5400000" scaled="0"/>
                            </a:gradFill>
                            <a:latin typeface="Cambria Math" panose="02040503050406030204" pitchFamily="18" charset="0"/>
                          </a:rPr>
                          <m:t>1+0.000024</m:t>
                        </m:r>
                      </m:den>
                    </m:f>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Balance: $1 increase in balance multiplies odds by </a:t>
                </a:r>
                <a14:m>
                  <m:oMath xmlns:m="http://schemas.openxmlformats.org/officeDocument/2006/math">
                    <m:sSup>
                      <m:sSupPr>
                        <m:ctrlPr>
                          <a:rPr lang="en-US" sz="2400" i="1">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ctrlPr>
                      </m:sSupPr>
                      <m:e>
                        <m:r>
                          <a:rPr lang="en-US" sz="2400" i="1">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𝑒</m:t>
                        </m:r>
                      </m:e>
                      <m:sup>
                        <m:r>
                          <a:rPr lang="en-US" sz="2400" b="0" i="1" smtClean="0">
                            <a:gradFill>
                              <a:gsLst>
                                <a:gs pos="2917">
                                  <a:schemeClr val="tx1"/>
                                </a:gs>
                                <a:gs pos="30000">
                                  <a:schemeClr val="tx1"/>
                                </a:gs>
                              </a:gsLst>
                              <a:lin ang="5400000" scaled="0"/>
                            </a:gradFill>
                            <a:latin typeface="Cambria Math" panose="02040503050406030204" pitchFamily="18" charset="0"/>
                            <a:sym typeface="Wingdings" panose="05000000000000000000" pitchFamily="2" charset="2"/>
                          </a:rPr>
                          <m:t>0.0055</m:t>
                        </m:r>
                      </m:sup>
                    </m:sSup>
                  </m:oMath>
                </a14:m>
                <a:r>
                  <a:rPr lang="en-US" sz="2400" dirty="0">
                    <a:gradFill>
                      <a:gsLst>
                        <a:gs pos="2917">
                          <a:schemeClr val="tx1"/>
                        </a:gs>
                        <a:gs pos="30000">
                          <a:schemeClr val="tx1"/>
                        </a:gs>
                      </a:gsLst>
                      <a:lin ang="5400000" scaled="0"/>
                    </a:gradFill>
                  </a:rPr>
                  <a:t> or about 1.0055</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Why multiply? We are effectively multiplying both sides by </a:t>
                </a:r>
                <a14:m>
                  <m:oMath xmlns:m="http://schemas.openxmlformats.org/officeDocument/2006/math">
                    <m:sSubSup>
                      <m:sSubSupPr>
                        <m:ctrlPr>
                          <a:rPr lang="en-US" sz="2400" b="0" i="1" smtClean="0">
                            <a:gradFill>
                              <a:gsLst>
                                <a:gs pos="2917">
                                  <a:schemeClr val="tx1"/>
                                </a:gs>
                                <a:gs pos="30000">
                                  <a:schemeClr val="tx1"/>
                                </a:gs>
                              </a:gsLst>
                              <a:lin ang="5400000" scaled="0"/>
                            </a:gradFill>
                            <a:latin typeface="Cambria Math" panose="02040503050406030204" pitchFamily="18" charset="0"/>
                          </a:rPr>
                        </m:ctrlPr>
                      </m:sSubSupPr>
                      <m:e>
                        <m:r>
                          <a:rPr lang="en-US" sz="2400" b="0" i="1" smtClean="0">
                            <a:gradFill>
                              <a:gsLst>
                                <a:gs pos="2917">
                                  <a:schemeClr val="tx1"/>
                                </a:gs>
                                <a:gs pos="30000">
                                  <a:schemeClr val="tx1"/>
                                </a:gs>
                              </a:gsLst>
                              <a:lin ang="5400000" scaled="0"/>
                            </a:gradFill>
                            <a:latin typeface="Cambria Math" panose="02040503050406030204" pitchFamily="18" charset="0"/>
                          </a:rPr>
                          <m:t>𝑒</m:t>
                        </m:r>
                      </m:e>
                      <m:sub/>
                      <m:sup>
                        <m:sSub>
                          <m:sSubPr>
                            <m:ctrlPr>
                              <a:rPr lang="en-US" sz="2400" b="0" i="1" smtClean="0">
                                <a:gradFill>
                                  <a:gsLst>
                                    <a:gs pos="2917">
                                      <a:schemeClr val="tx1"/>
                                    </a:gs>
                                    <a:gs pos="30000">
                                      <a:schemeClr val="tx1"/>
                                    </a:gs>
                                  </a:gsLst>
                                  <a:lin ang="5400000" scaled="0"/>
                                </a:gradFill>
                                <a:latin typeface="Cambria Math" panose="02040503050406030204" pitchFamily="18" charset="0"/>
                              </a:rPr>
                            </m:ctrlPr>
                          </m:sSubPr>
                          <m:e>
                            <m:r>
                              <a:rPr lang="en-US" sz="2400" b="0" i="1" smtClean="0">
                                <a:gradFill>
                                  <a:gsLst>
                                    <a:gs pos="2917">
                                      <a:schemeClr val="tx1"/>
                                    </a:gs>
                                    <a:gs pos="30000">
                                      <a:schemeClr val="tx1"/>
                                    </a:gs>
                                  </a:gsLst>
                                  <a:lin ang="5400000" scaled="0"/>
                                </a:gradFill>
                                <a:latin typeface="Cambria Math" panose="02040503050406030204" pitchFamily="18" charset="0"/>
                              </a:rPr>
                              <m:t>𝛽</m:t>
                            </m:r>
                          </m:e>
                          <m:sub>
                            <m:r>
                              <a:rPr lang="en-US" sz="2400" b="0" i="1" smtClean="0">
                                <a:gradFill>
                                  <a:gsLst>
                                    <a:gs pos="2917">
                                      <a:schemeClr val="tx1"/>
                                    </a:gs>
                                    <a:gs pos="30000">
                                      <a:schemeClr val="tx1"/>
                                    </a:gs>
                                  </a:gsLst>
                                  <a:lin ang="5400000" scaled="0"/>
                                </a:gradFill>
                                <a:latin typeface="Cambria Math" panose="02040503050406030204" pitchFamily="18" charset="0"/>
                              </a:rPr>
                              <m:t>1</m:t>
                            </m:r>
                          </m:sub>
                        </m:sSub>
                      </m:sup>
                    </m:sSubSup>
                  </m:oMath>
                </a14:m>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59652" y="3589083"/>
                <a:ext cx="6900203" cy="4019498"/>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926527" y="1711215"/>
            <a:ext cx="8020050" cy="1381125"/>
          </a:xfrm>
          <a:prstGeom prst="rect">
            <a:avLst/>
          </a:prstGeom>
        </p:spPr>
      </p:pic>
      <p:pic>
        <p:nvPicPr>
          <p:cNvPr id="7" name="Picture 6"/>
          <p:cNvPicPr>
            <a:picLocks noChangeAspect="1"/>
          </p:cNvPicPr>
          <p:nvPr/>
        </p:nvPicPr>
        <p:blipFill>
          <a:blip r:embed="rId5"/>
          <a:stretch>
            <a:fillRect/>
          </a:stretch>
        </p:blipFill>
        <p:spPr>
          <a:xfrm>
            <a:off x="0" y="1711215"/>
            <a:ext cx="4032113" cy="1360231"/>
          </a:xfrm>
          <a:prstGeom prst="rect">
            <a:avLst/>
          </a:prstGeom>
        </p:spPr>
      </p:pic>
      <p:pic>
        <p:nvPicPr>
          <p:cNvPr id="8" name="Picture 7"/>
          <p:cNvPicPr>
            <a:picLocks noChangeAspect="1"/>
          </p:cNvPicPr>
          <p:nvPr/>
        </p:nvPicPr>
        <p:blipFill>
          <a:blip r:embed="rId6"/>
          <a:stretch>
            <a:fillRect/>
          </a:stretch>
        </p:blipFill>
        <p:spPr>
          <a:xfrm>
            <a:off x="0" y="3204532"/>
            <a:ext cx="4471999" cy="1384482"/>
          </a:xfrm>
          <a:prstGeom prst="rect">
            <a:avLst/>
          </a:prstGeom>
        </p:spPr>
      </p:pic>
      <p:cxnSp>
        <p:nvCxnSpPr>
          <p:cNvPr id="10" name="Straight Arrow Connector 9"/>
          <p:cNvCxnSpPr/>
          <p:nvPr/>
        </p:nvCxnSpPr>
        <p:spPr>
          <a:xfrm flipH="1" flipV="1">
            <a:off x="1711571" y="4610470"/>
            <a:ext cx="3200015" cy="170826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3141785" y="4419600"/>
            <a:ext cx="1769801" cy="1899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2.xml><?xml version="1.0" encoding="utf-8"?>
<a:theme xmlns:a="http://schemas.openxmlformats.org/drawingml/2006/main" name="3-30367_MSR Dark Blue Template 16x9">
  <a:themeElements>
    <a:clrScheme name="Custom 129">
      <a:dk1>
        <a:srgbClr val="002050"/>
      </a:dk1>
      <a:lt1>
        <a:srgbClr val="FFFFFF"/>
      </a:lt1>
      <a:dk2>
        <a:srgbClr val="525051"/>
      </a:dk2>
      <a:lt2>
        <a:srgbClr val="00BCF2"/>
      </a:lt2>
      <a:accent1>
        <a:srgbClr val="00B294"/>
      </a:accent1>
      <a:accent2>
        <a:srgbClr val="009E49"/>
      </a:accent2>
      <a:accent3>
        <a:srgbClr val="BAD80A"/>
      </a:accent3>
      <a:accent4>
        <a:srgbClr val="FFF100"/>
      </a:accent4>
      <a:accent5>
        <a:srgbClr val="FF8C00"/>
      </a:accent5>
      <a:accent6>
        <a:srgbClr val="EC008C"/>
      </a:accent6>
      <a:hlink>
        <a:srgbClr val="00BCF2"/>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25CC0F95-AC32-45F4-82DE-46A3C8B387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E191BF5D490314FB608A2EC79F271FE" ma:contentTypeVersion="1" ma:contentTypeDescription="Create a new document." ma:contentTypeScope="" ma:versionID="11ab8b5ef9dddaacad059f25af883992">
  <xsd:schema xmlns:xsd="http://www.w3.org/2001/XMLSchema" xmlns:xs="http://www.w3.org/2001/XMLSchema" xmlns:p="http://schemas.microsoft.com/office/2006/metadata/properties" xmlns:ns3="f760ca42-6bc8-4f0c-81d0-ac243bc76498" targetNamespace="http://schemas.microsoft.com/office/2006/metadata/properties" ma:root="true" ma:fieldsID="c6635b888e09e04d888f67dbf4ef6bc2" ns3:_="">
    <xsd:import namespace="f760ca42-6bc8-4f0c-81d0-ac243bc7649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ca42-6bc8-4f0c-81d0-ac243bc764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8DBF54E-2C59-4782-B447-BE5CC4E631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ca42-6bc8-4f0c-81d0-ac243bc764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office/2006/documentManagement/types"/>
    <ds:schemaRef ds:uri="f760ca42-6bc8-4f0c-81d0-ac243bc76498"/>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TFTemplate16X9.potx</Template>
  <TotalTime>30851</TotalTime>
  <Words>2449</Words>
  <Application>Microsoft Office PowerPoint</Application>
  <PresentationFormat>Custom</PresentationFormat>
  <Paragraphs>255</Paragraphs>
  <Slides>27</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Cambria Math</vt:lpstr>
      <vt:lpstr>Consolas</vt:lpstr>
      <vt:lpstr>Courier New</vt:lpstr>
      <vt:lpstr>Segoe UI</vt:lpstr>
      <vt:lpstr>Segoe UI Light</vt:lpstr>
      <vt:lpstr>Wingdings</vt:lpstr>
      <vt:lpstr>TFTemplate16X9</vt:lpstr>
      <vt:lpstr>3-30367_MSR Dark Blue Template 16x9</vt:lpstr>
      <vt:lpstr>Logit and Regularization</vt:lpstr>
      <vt:lpstr>Outline</vt:lpstr>
      <vt:lpstr>Outcome types</vt:lpstr>
      <vt:lpstr>Why not linear regression?</vt:lpstr>
      <vt:lpstr>Classification with binary outcomes</vt:lpstr>
      <vt:lpstr>Linear models and probabilities</vt:lpstr>
      <vt:lpstr>Logistic regression</vt:lpstr>
      <vt:lpstr>Visualizing a logistic function</vt:lpstr>
      <vt:lpstr>Logistic regression output</vt:lpstr>
      <vt:lpstr>Non-linear response</vt:lpstr>
      <vt:lpstr>Logistic regression in R</vt:lpstr>
      <vt:lpstr>Intro to Machine Learning</vt:lpstr>
      <vt:lpstr>In ML bias refers to a model being systematically wrong.    - Econometricians focus on parameters which are systematically wrong or “biased”  In ML variance refers to a model changing a lot as a function of a new sample of data.</vt:lpstr>
      <vt:lpstr>PowerPoint Presentation</vt:lpstr>
      <vt:lpstr>Intro to Machine Learning</vt:lpstr>
      <vt:lpstr>Intro to Machine Learning</vt:lpstr>
      <vt:lpstr>Regularization</vt:lpstr>
      <vt:lpstr>Intro to Machine Learning</vt:lpstr>
      <vt:lpstr>Intro to Machine Learning</vt:lpstr>
      <vt:lpstr>Linear Models: LASSO</vt:lpstr>
      <vt:lpstr>Coefficient Budget and Penalization</vt:lpstr>
      <vt:lpstr>Coefficient Budget and Penalization</vt:lpstr>
      <vt:lpstr>Overfitting</vt:lpstr>
      <vt:lpstr>Estimating Prediction Error</vt:lpstr>
      <vt:lpstr>Overfitting Solution</vt:lpstr>
      <vt:lpstr>Lasso in R</vt:lpstr>
      <vt:lpstr>LASSO Algorithm</vt:lpstr>
    </vt:vector>
  </TitlesOfParts>
  <Manager>&lt;Comms manager/speech writer&gt;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TechFest 2014 Powerpoint template 16x9</dc:title>
  <dc:subject>Microsoft Research 2013</dc:subject>
  <dc:creator>&lt;Speaker Name&gt;</dc:creator>
  <cp:keywords/>
  <dc:description>Template by: Mitchell Derrey, Silver Fox Productions, Inc._x000d_
Formatting by: _x000d_
Audience Type: Internal/External</dc:description>
  <cp:lastModifiedBy>Rivka Schuster</cp:lastModifiedBy>
  <cp:revision>1199</cp:revision>
  <dcterms:created xsi:type="dcterms:W3CDTF">2012-05-22T07:38:31Z</dcterms:created>
  <dcterms:modified xsi:type="dcterms:W3CDTF">2017-06-23T14:28:25Z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0x010100AE191BF5D490314FB608A2EC79F271FE</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ies>
</file>